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94" r:id="rId4"/>
    <p:sldId id="317" r:id="rId5"/>
    <p:sldId id="326" r:id="rId6"/>
    <p:sldId id="316" r:id="rId7"/>
    <p:sldId id="318" r:id="rId8"/>
    <p:sldId id="306" r:id="rId9"/>
    <p:sldId id="301" r:id="rId10"/>
    <p:sldId id="298" r:id="rId11"/>
    <p:sldId id="299" r:id="rId12"/>
    <p:sldId id="302" r:id="rId13"/>
    <p:sldId id="303" r:id="rId14"/>
    <p:sldId id="304" r:id="rId15"/>
    <p:sldId id="309" r:id="rId16"/>
    <p:sldId id="319" r:id="rId17"/>
    <p:sldId id="320" r:id="rId18"/>
    <p:sldId id="321" r:id="rId19"/>
    <p:sldId id="323" r:id="rId20"/>
    <p:sldId id="322" r:id="rId21"/>
    <p:sldId id="32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5B"/>
    <a:srgbClr val="B74900"/>
    <a:srgbClr val="96005D"/>
    <a:srgbClr val="60106A"/>
    <a:srgbClr val="21205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5612" autoAdjust="0"/>
  </p:normalViewPr>
  <p:slideViewPr>
    <p:cSldViewPr snapToGrid="0">
      <p:cViewPr>
        <p:scale>
          <a:sx n="85" d="100"/>
          <a:sy n="85" d="100"/>
        </p:scale>
        <p:origin x="144" y="41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F44778-AE6E-49EF-B916-C63CEA0BEBC4}" type="datetimeFigureOut">
              <a:rPr lang="en-US" smtClean="0"/>
              <a:t>9/10/2015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62C5B5-283D-4CFE-8D55-71D55FCB3B21}" type="slidenum">
              <a:rPr lang="en-US" smtClean="0"/>
              <a:t>‹#›</a:t>
            </a:fld>
            <a:endParaRPr lang="en-US" dirty="0"/>
          </a:p>
        </p:txBody>
      </p:sp>
    </p:spTree>
    <p:extLst>
      <p:ext uri="{BB962C8B-B14F-4D97-AF65-F5344CB8AC3E}">
        <p14:creationId xmlns:p14="http://schemas.microsoft.com/office/powerpoint/2010/main" val="227143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45AB6D3-8599-40D5-8BEC-75604DB74245}" type="datetimeFigureOut">
              <a:rPr lang="en-US" smtClean="0"/>
              <a:t>9/10/2015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E52FE71-9716-4814-94B5-98E318DA085C}" type="slidenum">
              <a:rPr lang="en-US" smtClean="0"/>
              <a:t>‹#›</a:t>
            </a:fld>
            <a:endParaRPr lang="en-US" dirty="0"/>
          </a:p>
        </p:txBody>
      </p:sp>
    </p:spTree>
    <p:extLst>
      <p:ext uri="{BB962C8B-B14F-4D97-AF65-F5344CB8AC3E}">
        <p14:creationId xmlns:p14="http://schemas.microsoft.com/office/powerpoint/2010/main" val="78300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2</a:t>
            </a:fld>
            <a:endParaRPr lang="en-US" dirty="0"/>
          </a:p>
        </p:txBody>
      </p:sp>
    </p:spTree>
    <p:extLst>
      <p:ext uri="{BB962C8B-B14F-4D97-AF65-F5344CB8AC3E}">
        <p14:creationId xmlns:p14="http://schemas.microsoft.com/office/powerpoint/2010/main" val="427166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13</a:t>
            </a:fld>
            <a:endParaRPr lang="en-US" dirty="0"/>
          </a:p>
        </p:txBody>
      </p:sp>
    </p:spTree>
    <p:extLst>
      <p:ext uri="{BB962C8B-B14F-4D97-AF65-F5344CB8AC3E}">
        <p14:creationId xmlns:p14="http://schemas.microsoft.com/office/powerpoint/2010/main" val="62924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14</a:t>
            </a:fld>
            <a:endParaRPr lang="en-US" dirty="0"/>
          </a:p>
        </p:txBody>
      </p:sp>
    </p:spTree>
    <p:extLst>
      <p:ext uri="{BB962C8B-B14F-4D97-AF65-F5344CB8AC3E}">
        <p14:creationId xmlns:p14="http://schemas.microsoft.com/office/powerpoint/2010/main" val="113534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15</a:t>
            </a:fld>
            <a:endParaRPr lang="en-US" dirty="0"/>
          </a:p>
        </p:txBody>
      </p:sp>
    </p:spTree>
    <p:extLst>
      <p:ext uri="{BB962C8B-B14F-4D97-AF65-F5344CB8AC3E}">
        <p14:creationId xmlns:p14="http://schemas.microsoft.com/office/powerpoint/2010/main" val="77499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16</a:t>
            </a:fld>
            <a:endParaRPr lang="en-US" dirty="0"/>
          </a:p>
        </p:txBody>
      </p:sp>
    </p:spTree>
    <p:extLst>
      <p:ext uri="{BB962C8B-B14F-4D97-AF65-F5344CB8AC3E}">
        <p14:creationId xmlns:p14="http://schemas.microsoft.com/office/powerpoint/2010/main" val="77499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17</a:t>
            </a:fld>
            <a:endParaRPr lang="en-US" dirty="0"/>
          </a:p>
        </p:txBody>
      </p:sp>
    </p:spTree>
    <p:extLst>
      <p:ext uri="{BB962C8B-B14F-4D97-AF65-F5344CB8AC3E}">
        <p14:creationId xmlns:p14="http://schemas.microsoft.com/office/powerpoint/2010/main" val="77499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18</a:t>
            </a:fld>
            <a:endParaRPr lang="en-US" dirty="0"/>
          </a:p>
        </p:txBody>
      </p:sp>
    </p:spTree>
    <p:extLst>
      <p:ext uri="{BB962C8B-B14F-4D97-AF65-F5344CB8AC3E}">
        <p14:creationId xmlns:p14="http://schemas.microsoft.com/office/powerpoint/2010/main" val="77499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19</a:t>
            </a:fld>
            <a:endParaRPr lang="en-US" dirty="0"/>
          </a:p>
        </p:txBody>
      </p:sp>
    </p:spTree>
    <p:extLst>
      <p:ext uri="{BB962C8B-B14F-4D97-AF65-F5344CB8AC3E}">
        <p14:creationId xmlns:p14="http://schemas.microsoft.com/office/powerpoint/2010/main" val="366197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20</a:t>
            </a:fld>
            <a:endParaRPr lang="en-US" dirty="0"/>
          </a:p>
        </p:txBody>
      </p:sp>
    </p:spTree>
    <p:extLst>
      <p:ext uri="{BB962C8B-B14F-4D97-AF65-F5344CB8AC3E}">
        <p14:creationId xmlns:p14="http://schemas.microsoft.com/office/powerpoint/2010/main" val="366197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3</a:t>
            </a:fld>
            <a:endParaRPr lang="en-US" dirty="0"/>
          </a:p>
        </p:txBody>
      </p:sp>
    </p:spTree>
    <p:extLst>
      <p:ext uri="{BB962C8B-B14F-4D97-AF65-F5344CB8AC3E}">
        <p14:creationId xmlns:p14="http://schemas.microsoft.com/office/powerpoint/2010/main" val="371187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1187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5</a:t>
            </a:fld>
            <a:endParaRPr lang="en-US" dirty="0"/>
          </a:p>
        </p:txBody>
      </p:sp>
    </p:spTree>
    <p:extLst>
      <p:ext uri="{BB962C8B-B14F-4D97-AF65-F5344CB8AC3E}">
        <p14:creationId xmlns:p14="http://schemas.microsoft.com/office/powerpoint/2010/main" val="371187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6</a:t>
            </a:fld>
            <a:endParaRPr lang="en-US" dirty="0"/>
          </a:p>
        </p:txBody>
      </p:sp>
    </p:spTree>
    <p:extLst>
      <p:ext uri="{BB962C8B-B14F-4D97-AF65-F5344CB8AC3E}">
        <p14:creationId xmlns:p14="http://schemas.microsoft.com/office/powerpoint/2010/main" val="371187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7</a:t>
            </a:fld>
            <a:endParaRPr lang="en-US" dirty="0"/>
          </a:p>
        </p:txBody>
      </p:sp>
    </p:spTree>
    <p:extLst>
      <p:ext uri="{BB962C8B-B14F-4D97-AF65-F5344CB8AC3E}">
        <p14:creationId xmlns:p14="http://schemas.microsoft.com/office/powerpoint/2010/main" val="371187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8</a:t>
            </a:fld>
            <a:endParaRPr lang="en-US" dirty="0"/>
          </a:p>
        </p:txBody>
      </p:sp>
    </p:spTree>
    <p:extLst>
      <p:ext uri="{BB962C8B-B14F-4D97-AF65-F5344CB8AC3E}">
        <p14:creationId xmlns:p14="http://schemas.microsoft.com/office/powerpoint/2010/main" val="255084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11</a:t>
            </a:fld>
            <a:endParaRPr lang="en-US" dirty="0"/>
          </a:p>
        </p:txBody>
      </p:sp>
    </p:spTree>
    <p:extLst>
      <p:ext uri="{BB962C8B-B14F-4D97-AF65-F5344CB8AC3E}">
        <p14:creationId xmlns:p14="http://schemas.microsoft.com/office/powerpoint/2010/main" val="126380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2FE71-9716-4814-94B5-98E318DA085C}" type="slidenum">
              <a:rPr lang="en-US" smtClean="0"/>
              <a:t>12</a:t>
            </a:fld>
            <a:endParaRPr lang="en-US" dirty="0"/>
          </a:p>
        </p:txBody>
      </p:sp>
    </p:spTree>
    <p:extLst>
      <p:ext uri="{BB962C8B-B14F-4D97-AF65-F5344CB8AC3E}">
        <p14:creationId xmlns:p14="http://schemas.microsoft.com/office/powerpoint/2010/main" val="77499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2639A-069E-4CF4-A9EE-84D0B08B2EB7}" type="datetime1">
              <a:rPr lang="en-US" smtClean="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428809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2F4FC-7534-461F-A624-D48617C9FB3E}" type="datetime1">
              <a:rPr lang="en-US" smtClean="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427656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AF9D-D540-476A-92AA-115154FE31C7}" type="datetime1">
              <a:rPr lang="en-US" smtClean="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429288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828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47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69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32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1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0538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700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87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40AD8-1616-4858-9294-77EF74C436B9}" type="datetime1">
              <a:rPr lang="en-US" smtClean="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4009618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3452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88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36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D636CB-AF77-4A96-8974-71C4F4A5265F}" type="datetime1">
              <a:rPr lang="en-US" smtClean="0"/>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1943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E1155-76A1-4E1C-965F-74DEEFE0DF9F}" type="datetime1">
              <a:rPr lang="en-US" smtClean="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249958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665DB-21E5-4349-A356-90195B98F869}" type="datetime1">
              <a:rPr lang="en-US" smtClean="0"/>
              <a:t>9/10/2015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371087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B4C662-E8C7-46D9-8B67-431DB2F6753D}" type="datetime1">
              <a:rPr lang="en-US" smtClean="0"/>
              <a:t>9/10/2015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264222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99F5F-71CC-4435-807F-E5019FCA44E8}" type="datetime1">
              <a:rPr lang="en-US" smtClean="0"/>
              <a:t>9/10/2015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180636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EB89-75BA-452E-8A5C-E960040F0C23}" type="datetime1">
              <a:rPr lang="en-US" smtClean="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60354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82861-AC5F-4B1B-A788-C56C846749AB}" type="datetime1">
              <a:rPr lang="en-US" smtClean="0"/>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5C0DE3-EAA1-497B-A4BF-F90F1FE98886}" type="slidenum">
              <a:rPr lang="en-US" smtClean="0"/>
              <a:t>‹#›</a:t>
            </a:fld>
            <a:endParaRPr lang="en-US" dirty="0"/>
          </a:p>
        </p:txBody>
      </p:sp>
    </p:spTree>
    <p:extLst>
      <p:ext uri="{BB962C8B-B14F-4D97-AF65-F5344CB8AC3E}">
        <p14:creationId xmlns:p14="http://schemas.microsoft.com/office/powerpoint/2010/main" val="319819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58A6D-4367-4A7B-9889-66B3154A2019}" type="datetime1">
              <a:rPr lang="en-US" smtClean="0"/>
              <a:t>9/10/2015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C0DE3-EAA1-497B-A4BF-F90F1FE98886}" type="slidenum">
              <a:rPr lang="en-US" smtClean="0"/>
              <a:t>‹#›</a:t>
            </a:fld>
            <a:endParaRPr lang="en-US" dirty="0"/>
          </a:p>
        </p:txBody>
      </p:sp>
    </p:spTree>
    <p:extLst>
      <p:ext uri="{BB962C8B-B14F-4D97-AF65-F5344CB8AC3E}">
        <p14:creationId xmlns:p14="http://schemas.microsoft.com/office/powerpoint/2010/main" val="208268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380E1-AE79-4A0E-9AFD-095776D3A68C}" type="datetimeFigureOut">
              <a:rPr lang="en-US" smtClean="0">
                <a:solidFill>
                  <a:prstClr val="black">
                    <a:tint val="75000"/>
                  </a:prstClr>
                </a:solidFill>
              </a:rPr>
              <a:pPr/>
              <a:t>9/10/2015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C0DE3-EAA1-497B-A4BF-F90F1FE9888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2021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hyperlink" Target="https://www2.illinoisworknet.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2.illinoisworknet.com/Connect/Pages/LocationSearch.aspx" TargetMode="Externa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hyperlink" Target="http://www.ilpathways.com/" TargetMode="External"/><Relationship Id="rId3" Type="http://schemas.openxmlformats.org/officeDocument/2006/relationships/image" Target="../media/image20.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illinoisworknet.com/" TargetMode="External"/><Relationship Id="rId7" Type="http://schemas.openxmlformats.org/officeDocument/2006/relationships/hyperlink" Target="mailto:des.cis@illinoi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ilcis.intocareers.org/" TargetMode="External"/><Relationship Id="rId5" Type="http://schemas.openxmlformats.org/officeDocument/2006/relationships/image" Target="../media/image20.png"/><Relationship Id="rId4" Type="http://schemas.openxmlformats.org/officeDocument/2006/relationships/hyperlink" Target="mailto:info@illinoisworknet.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des.cis@illinois.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ilcis.intocareers.org/" TargetMode="External"/><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2.illinoisworknet.com/" TargetMode="Externa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illinoisworknet.com/jobprep"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
            <a:ext cx="12249809" cy="5517931"/>
          </a:xfrm>
          <a:prstGeom prst="rect">
            <a:avLst/>
          </a:prstGeom>
        </p:spPr>
      </p:pic>
      <p:sp>
        <p:nvSpPr>
          <p:cNvPr id="3" name="Subtitle 2"/>
          <p:cNvSpPr>
            <a:spLocks noGrp="1"/>
          </p:cNvSpPr>
          <p:nvPr>
            <p:ph type="subTitle" idx="1"/>
          </p:nvPr>
        </p:nvSpPr>
        <p:spPr>
          <a:xfrm>
            <a:off x="0" y="5557120"/>
            <a:ext cx="12191999" cy="1340069"/>
          </a:xfrm>
        </p:spPr>
        <p:txBody>
          <a:bodyPr>
            <a:normAutofit fontScale="77500" lnSpcReduction="20000"/>
          </a:bodyPr>
          <a:lstStyle/>
          <a:p>
            <a:pPr>
              <a:lnSpc>
                <a:spcPct val="110000"/>
              </a:lnSpc>
            </a:pPr>
            <a:r>
              <a:rPr lang="en-US" sz="4000" dirty="0">
                <a:latin typeface="Calibri" panose="020F0502020204030204" pitchFamily="34" charset="0"/>
              </a:rPr>
              <a:t>Practical Guide to Illinois’ Career Information and workNet® Systems and</a:t>
            </a:r>
            <a:br>
              <a:rPr lang="en-US" sz="4000" dirty="0">
                <a:latin typeface="Calibri" panose="020F0502020204030204" pitchFamily="34" charset="0"/>
              </a:rPr>
            </a:br>
            <a:r>
              <a:rPr lang="en-US" sz="4000" dirty="0">
                <a:latin typeface="Calibri" panose="020F0502020204030204" pitchFamily="34" charset="0"/>
              </a:rPr>
              <a:t>How to Help People Achieve Career, Training, and Employment </a:t>
            </a:r>
            <a:r>
              <a:rPr lang="en-US" sz="4000" dirty="0" smtClean="0">
                <a:latin typeface="Calibri" panose="020F0502020204030204" pitchFamily="34" charset="0"/>
              </a:rPr>
              <a:t>Goals</a:t>
            </a:r>
            <a:endParaRPr lang="en-US" sz="4000" dirty="0">
              <a:latin typeface="Calibri" panose="020F0502020204030204" pitchFamily="34" charset="0"/>
            </a:endParaRPr>
          </a:p>
        </p:txBody>
      </p:sp>
      <p:sp>
        <p:nvSpPr>
          <p:cNvPr id="2" name="TextBox 1"/>
          <p:cNvSpPr txBox="1"/>
          <p:nvPr/>
        </p:nvSpPr>
        <p:spPr>
          <a:xfrm>
            <a:off x="0" y="4035290"/>
            <a:ext cx="12249809" cy="954107"/>
          </a:xfrm>
          <a:prstGeom prst="rect">
            <a:avLst/>
          </a:prstGeom>
          <a:noFill/>
        </p:spPr>
        <p:txBody>
          <a:bodyPr wrap="square" rtlCol="0">
            <a:spAutoFit/>
          </a:bodyPr>
          <a:lstStyle/>
          <a:p>
            <a:pPr algn="ctr"/>
            <a:r>
              <a:rPr lang="en-US" sz="2800" b="1" dirty="0" smtClean="0"/>
              <a:t>www.illinoisworknet.com</a:t>
            </a:r>
          </a:p>
          <a:p>
            <a:pPr algn="ctr"/>
            <a:r>
              <a:rPr lang="en-US" sz="2800" b="1" dirty="0"/>
              <a:t>http://</a:t>
            </a:r>
            <a:r>
              <a:rPr lang="en-US" sz="2800" b="1" dirty="0" smtClean="0"/>
              <a:t>ilcis.intocareers.org</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553" y="29817"/>
            <a:ext cx="28575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73" y="2415156"/>
            <a:ext cx="3657599" cy="1828800"/>
          </a:xfrm>
          <a:prstGeom prst="rect">
            <a:avLst/>
          </a:prstGeom>
        </p:spPr>
      </p:pic>
      <p:sp>
        <p:nvSpPr>
          <p:cNvPr id="4" name="Slide Number Placeholder 3"/>
          <p:cNvSpPr>
            <a:spLocks noGrp="1"/>
          </p:cNvSpPr>
          <p:nvPr>
            <p:ph type="sldNum" sz="quarter" idx="12"/>
          </p:nvPr>
        </p:nvSpPr>
        <p:spPr/>
        <p:txBody>
          <a:bodyPr/>
          <a:lstStyle/>
          <a:p>
            <a:fld id="{915C0DE3-EAA1-497B-A4BF-F90F1FE98886}" type="slidenum">
              <a:rPr lang="en-US" smtClean="0"/>
              <a:t>1</a:t>
            </a:fld>
            <a:endParaRPr lang="en-US" dirty="0"/>
          </a:p>
        </p:txBody>
      </p:sp>
    </p:spTree>
    <p:extLst>
      <p:ext uri="{BB962C8B-B14F-4D97-AF65-F5344CB8AC3E}">
        <p14:creationId xmlns:p14="http://schemas.microsoft.com/office/powerpoint/2010/main" val="3670883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7626" y="3434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Where to Find User Guides</a:t>
            </a:r>
            <a:endParaRPr lang="en-US" sz="5400" dirty="0"/>
          </a:p>
        </p:txBody>
      </p:sp>
      <p:sp>
        <p:nvSpPr>
          <p:cNvPr id="10" name="Content Placeholder 2"/>
          <p:cNvSpPr>
            <a:spLocks noGrp="1"/>
          </p:cNvSpPr>
          <p:nvPr>
            <p:ph idx="1"/>
          </p:nvPr>
        </p:nvSpPr>
        <p:spPr>
          <a:xfrm>
            <a:off x="513536" y="1412203"/>
            <a:ext cx="11678464" cy="1223275"/>
          </a:xfrm>
        </p:spPr>
        <p:txBody>
          <a:bodyPr>
            <a:normAutofit/>
          </a:bodyPr>
          <a:lstStyle/>
          <a:p>
            <a:pPr marL="0" indent="0">
              <a:buNone/>
            </a:pPr>
            <a:r>
              <a:rPr lang="en-US" dirty="0" smtClean="0"/>
              <a:t>Click the tab on the right side of each page and it will show you guides related to the area of the site you’re in. Click it again to close it.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89" y="2373345"/>
            <a:ext cx="5227568" cy="4127257"/>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859" y="2376658"/>
            <a:ext cx="5342583" cy="4123944"/>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6184726"/>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15C0DE3-EAA1-497B-A4BF-F90F1FE98886}" type="slidenum">
              <a:rPr lang="en-US" smtClean="0"/>
              <a:t>10</a:t>
            </a:fld>
            <a:endParaRPr lang="en-US" dirty="0"/>
          </a:p>
        </p:txBody>
      </p:sp>
      <p:pic>
        <p:nvPicPr>
          <p:cNvPr id="11" name="Picture 10"/>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374815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4" y="415793"/>
            <a:ext cx="9724888" cy="907141"/>
          </a:xfrm>
        </p:spPr>
        <p:txBody>
          <a:bodyPr>
            <a:normAutofit/>
          </a:bodyPr>
          <a:lstStyle/>
          <a:p>
            <a:r>
              <a:rPr lang="en-US" dirty="0" smtClean="0">
                <a:latin typeface="+mn-lt"/>
              </a:rPr>
              <a:t>How to Use the Guides</a:t>
            </a:r>
            <a:endParaRPr lang="en-US" dirty="0">
              <a:latin typeface="+mn-lt"/>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485" y="4781636"/>
            <a:ext cx="533118" cy="53311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485" y="5597314"/>
            <a:ext cx="526439" cy="526439"/>
          </a:xfrm>
          <a:prstGeom prst="rect">
            <a:avLst/>
          </a:prstGeom>
        </p:spPr>
      </p:pic>
      <p:sp>
        <p:nvSpPr>
          <p:cNvPr id="34" name="TextBox 33"/>
          <p:cNvSpPr txBox="1"/>
          <p:nvPr/>
        </p:nvSpPr>
        <p:spPr>
          <a:xfrm>
            <a:off x="2373648" y="4740867"/>
            <a:ext cx="1378089" cy="646331"/>
          </a:xfrm>
          <a:prstGeom prst="rect">
            <a:avLst/>
          </a:prstGeom>
          <a:noFill/>
        </p:spPr>
        <p:txBody>
          <a:bodyPr wrap="square" rtlCol="0">
            <a:spAutoFit/>
          </a:bodyPr>
          <a:lstStyle/>
          <a:p>
            <a:r>
              <a:rPr lang="en-US" i="1" dirty="0" smtClean="0"/>
              <a:t>Minimal Experience</a:t>
            </a:r>
            <a:endParaRPr lang="en-US" i="1" dirty="0"/>
          </a:p>
        </p:txBody>
      </p:sp>
      <p:sp>
        <p:nvSpPr>
          <p:cNvPr id="35" name="TextBox 34"/>
          <p:cNvSpPr txBox="1"/>
          <p:nvPr/>
        </p:nvSpPr>
        <p:spPr>
          <a:xfrm>
            <a:off x="2373648" y="5496600"/>
            <a:ext cx="1378089" cy="646331"/>
          </a:xfrm>
          <a:prstGeom prst="rect">
            <a:avLst/>
          </a:prstGeom>
          <a:noFill/>
        </p:spPr>
        <p:txBody>
          <a:bodyPr wrap="square" rtlCol="0">
            <a:spAutoFit/>
          </a:bodyPr>
          <a:lstStyle/>
          <a:p>
            <a:r>
              <a:rPr lang="en-US" i="1" dirty="0" smtClean="0"/>
              <a:t>Work Experience</a:t>
            </a:r>
            <a:endParaRPr lang="en-US" i="1" dirty="0"/>
          </a:p>
        </p:txBody>
      </p:sp>
      <p:pic>
        <p:nvPicPr>
          <p:cNvPr id="7" name="Picture 6"/>
          <p:cNvPicPr>
            <a:picLocks noChangeAspect="1"/>
          </p:cNvPicPr>
          <p:nvPr/>
        </p:nvPicPr>
        <p:blipFill rotWithShape="1">
          <a:blip r:embed="rId5"/>
          <a:srcRect t="17080"/>
          <a:stretch/>
        </p:blipFill>
        <p:spPr>
          <a:xfrm>
            <a:off x="3826274" y="4740867"/>
            <a:ext cx="5713578" cy="1645482"/>
          </a:xfrm>
          <a:prstGeom prst="rect">
            <a:avLst/>
          </a:prstGeom>
        </p:spPr>
      </p:pic>
      <p:pic>
        <p:nvPicPr>
          <p:cNvPr id="8" name="Picture 7"/>
          <p:cNvPicPr>
            <a:picLocks noChangeAspect="1"/>
          </p:cNvPicPr>
          <p:nvPr/>
        </p:nvPicPr>
        <p:blipFill>
          <a:blip r:embed="rId6"/>
          <a:stretch>
            <a:fillRect/>
          </a:stretch>
        </p:blipFill>
        <p:spPr>
          <a:xfrm>
            <a:off x="1804857" y="2108682"/>
            <a:ext cx="8019191" cy="1908510"/>
          </a:xfrm>
          <a:prstGeom prst="rect">
            <a:avLst/>
          </a:prstGeom>
          <a:effectLst>
            <a:outerShdw blurRad="50800" dist="38100" dir="2700000" algn="tl" rotWithShape="0">
              <a:prstClr val="black">
                <a:alpha val="40000"/>
              </a:prstClr>
            </a:outerShdw>
          </a:effectLst>
        </p:spPr>
      </p:pic>
      <p:sp>
        <p:nvSpPr>
          <p:cNvPr id="31" name="Content Placeholder 2"/>
          <p:cNvSpPr>
            <a:spLocks noGrp="1"/>
          </p:cNvSpPr>
          <p:nvPr>
            <p:ph idx="1"/>
          </p:nvPr>
        </p:nvSpPr>
        <p:spPr>
          <a:xfrm>
            <a:off x="364449" y="1230508"/>
            <a:ext cx="11678464" cy="1223275"/>
          </a:xfrm>
        </p:spPr>
        <p:txBody>
          <a:bodyPr>
            <a:normAutofit/>
          </a:bodyPr>
          <a:lstStyle/>
          <a:p>
            <a:pPr marL="514350" indent="-514350">
              <a:buFont typeface="+mj-lt"/>
              <a:buAutoNum type="arabicPeriod"/>
            </a:pPr>
            <a:r>
              <a:rPr lang="en-US" sz="2000" dirty="0"/>
              <a:t>Go to </a:t>
            </a:r>
            <a:r>
              <a:rPr lang="en-US" sz="2000" dirty="0">
                <a:hlinkClick r:id="rId7"/>
              </a:rPr>
              <a:t>https://www2.illinoisworknet.com</a:t>
            </a:r>
            <a:r>
              <a:rPr lang="en-US" sz="2000" dirty="0" smtClean="0">
                <a:hlinkClick r:id="rId7"/>
              </a:rPr>
              <a:t>/</a:t>
            </a:r>
            <a:r>
              <a:rPr lang="en-US" sz="2000" dirty="0" smtClean="0"/>
              <a:t> and select User Guide Scenarios right from the home page.</a:t>
            </a:r>
            <a:endParaRPr lang="en-US" sz="2000" dirty="0"/>
          </a:p>
        </p:txBody>
      </p:sp>
      <p:sp>
        <p:nvSpPr>
          <p:cNvPr id="41" name="Content Placeholder 2"/>
          <p:cNvSpPr txBox="1">
            <a:spLocks/>
          </p:cNvSpPr>
          <p:nvPr/>
        </p:nvSpPr>
        <p:spPr>
          <a:xfrm>
            <a:off x="364449" y="4222326"/>
            <a:ext cx="11678464" cy="1223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sz="2000" dirty="0" smtClean="0"/>
              <a:t>Use the icons to determine the most helpful guides. </a:t>
            </a:r>
            <a:endParaRPr lang="en-US" sz="2000" dirty="0"/>
          </a:p>
        </p:txBody>
      </p:sp>
      <p:sp>
        <p:nvSpPr>
          <p:cNvPr id="3" name="Slide Number Placeholder 2"/>
          <p:cNvSpPr>
            <a:spLocks noGrp="1"/>
          </p:cNvSpPr>
          <p:nvPr>
            <p:ph type="sldNum" sz="quarter" idx="12"/>
          </p:nvPr>
        </p:nvSpPr>
        <p:spPr>
          <a:xfrm>
            <a:off x="9025213" y="6329435"/>
            <a:ext cx="2743200" cy="365125"/>
          </a:xfrm>
        </p:spPr>
        <p:txBody>
          <a:bodyPr/>
          <a:lstStyle/>
          <a:p>
            <a:fld id="{915C0DE3-EAA1-497B-A4BF-F90F1FE98886}" type="slidenum">
              <a:rPr lang="en-US" smtClean="0"/>
              <a:t>11</a:t>
            </a:fld>
            <a:endParaRPr lang="en-US" dirty="0"/>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2829479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pic>
        <p:nvPicPr>
          <p:cNvPr id="8" name="Picture 7"/>
          <p:cNvPicPr>
            <a:picLocks noChangeAspect="1"/>
          </p:cNvPicPr>
          <p:nvPr/>
        </p:nvPicPr>
        <p:blipFill>
          <a:blip r:embed="rId4"/>
          <a:stretch>
            <a:fillRect/>
          </a:stretch>
        </p:blipFill>
        <p:spPr>
          <a:xfrm>
            <a:off x="6478859" y="923671"/>
            <a:ext cx="5229922" cy="5833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a:spLocks noGrp="1"/>
          </p:cNvSpPr>
          <p:nvPr>
            <p:ph type="title"/>
          </p:nvPr>
        </p:nvSpPr>
        <p:spPr>
          <a:xfrm>
            <a:off x="364449" y="581785"/>
            <a:ext cx="5748116" cy="907141"/>
          </a:xfrm>
        </p:spPr>
        <p:txBody>
          <a:bodyPr>
            <a:normAutofit fontScale="90000"/>
          </a:bodyPr>
          <a:lstStyle/>
          <a:p>
            <a:r>
              <a:rPr lang="en-US" dirty="0" smtClean="0">
                <a:latin typeface="+mn-lt"/>
              </a:rPr>
              <a:t>How to Use the Guides</a:t>
            </a:r>
            <a:endParaRPr lang="en-US" dirty="0">
              <a:latin typeface="+mn-lt"/>
            </a:endParaRPr>
          </a:p>
        </p:txBody>
      </p:sp>
      <p:sp>
        <p:nvSpPr>
          <p:cNvPr id="10" name="Content Placeholder 2"/>
          <p:cNvSpPr>
            <a:spLocks noGrp="1"/>
          </p:cNvSpPr>
          <p:nvPr>
            <p:ph idx="1"/>
          </p:nvPr>
        </p:nvSpPr>
        <p:spPr>
          <a:xfrm>
            <a:off x="364449" y="1488926"/>
            <a:ext cx="6206737" cy="5190170"/>
          </a:xfrm>
        </p:spPr>
        <p:txBody>
          <a:bodyPr>
            <a:normAutofit/>
          </a:bodyPr>
          <a:lstStyle/>
          <a:p>
            <a:pPr marL="514350" indent="-514350">
              <a:buFont typeface="+mj-lt"/>
              <a:buAutoNum type="arabicPeriod"/>
            </a:pPr>
            <a:r>
              <a:rPr lang="en-US" sz="2000" dirty="0" smtClean="0"/>
              <a:t>Click on any guide.</a:t>
            </a:r>
          </a:p>
          <a:p>
            <a:pPr marL="514350" indent="-514350">
              <a:buFont typeface="+mj-lt"/>
              <a:buAutoNum type="arabicPeriod"/>
            </a:pPr>
            <a:r>
              <a:rPr lang="en-US" sz="2000" dirty="0" smtClean="0"/>
              <a:t>Download and/or save and/or print PDFs.</a:t>
            </a:r>
          </a:p>
          <a:p>
            <a:pPr marL="514350" indent="-514350">
              <a:buFont typeface="+mj-lt"/>
              <a:buAutoNum type="arabicPeriod"/>
            </a:pPr>
            <a:r>
              <a:rPr lang="en-US" sz="2000" dirty="0" smtClean="0"/>
              <a:t>Click the Icon Information to find out what the icons mean.</a:t>
            </a:r>
          </a:p>
          <a:p>
            <a:pPr marL="514350" indent="-514350">
              <a:buFont typeface="+mj-lt"/>
              <a:buAutoNum type="arabicPeriod"/>
            </a:pPr>
            <a:r>
              <a:rPr lang="en-US" sz="2000" dirty="0" smtClean="0"/>
              <a:t>Optionally, use the filters and search to find guides.</a:t>
            </a:r>
          </a:p>
          <a:p>
            <a:pPr marL="514350" indent="-514350">
              <a:buFont typeface="+mj-lt"/>
              <a:buAutoNum type="arabicPeriod"/>
            </a:pPr>
            <a:r>
              <a:rPr lang="en-US" sz="2000" dirty="0" smtClean="0"/>
              <a:t>Show between 20 or more guides at a time.</a:t>
            </a:r>
          </a:p>
          <a:p>
            <a:pPr marL="514350" indent="-514350">
              <a:buFont typeface="+mj-lt"/>
              <a:buAutoNum type="arabicPeriod"/>
            </a:pPr>
            <a:r>
              <a:rPr lang="en-US" sz="2000" dirty="0" smtClean="0"/>
              <a:t>View the guides as shown to the right, or select the grid view, or text only view. </a:t>
            </a:r>
            <a:endParaRPr lang="en-US" sz="20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15C0DE3-EAA1-497B-A4BF-F90F1FE98886}" type="slidenum">
              <a:rPr lang="en-US" smtClean="0"/>
              <a:t>12</a:t>
            </a:fld>
            <a:endParaRPr lang="en-US" dirty="0"/>
          </a:p>
        </p:txBody>
      </p:sp>
    </p:spTree>
    <p:extLst>
      <p:ext uri="{BB962C8B-B14F-4D97-AF65-F5344CB8AC3E}">
        <p14:creationId xmlns:p14="http://schemas.microsoft.com/office/powerpoint/2010/main" val="404738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87" y="329203"/>
            <a:ext cx="10515600" cy="1325563"/>
          </a:xfrm>
        </p:spPr>
        <p:txBody>
          <a:bodyPr/>
          <a:lstStyle/>
          <a:p>
            <a:r>
              <a:rPr lang="en-US" dirty="0" smtClean="0"/>
              <a:t>Example Scenarios</a:t>
            </a:r>
            <a:endParaRPr lang="en-US" dirty="0"/>
          </a:p>
        </p:txBody>
      </p:sp>
      <p:sp>
        <p:nvSpPr>
          <p:cNvPr id="8" name="Rectangle 7"/>
          <p:cNvSpPr/>
          <p:nvPr/>
        </p:nvSpPr>
        <p:spPr>
          <a:xfrm>
            <a:off x="4372950" y="1531215"/>
            <a:ext cx="3090672" cy="646331"/>
          </a:xfrm>
          <a:prstGeom prst="rect">
            <a:avLst/>
          </a:prstGeom>
        </p:spPr>
        <p:txBody>
          <a:bodyPr wrap="none">
            <a:spAutoFit/>
          </a:bodyPr>
          <a:lstStyle/>
          <a:p>
            <a:pPr algn="ctr"/>
            <a:r>
              <a:rPr lang="en-US" dirty="0" smtClean="0"/>
              <a:t>I need to find training options </a:t>
            </a:r>
            <a:br>
              <a:rPr lang="en-US" dirty="0" smtClean="0"/>
            </a:br>
            <a:r>
              <a:rPr lang="en-US" dirty="0" smtClean="0"/>
              <a:t>near me. </a:t>
            </a:r>
            <a:endParaRPr lang="en-US" dirty="0"/>
          </a:p>
        </p:txBody>
      </p:sp>
      <p:sp>
        <p:nvSpPr>
          <p:cNvPr id="9" name="Rectangle 8"/>
          <p:cNvSpPr/>
          <p:nvPr/>
        </p:nvSpPr>
        <p:spPr>
          <a:xfrm>
            <a:off x="8295213" y="1531213"/>
            <a:ext cx="2884465" cy="646331"/>
          </a:xfrm>
          <a:prstGeom prst="rect">
            <a:avLst/>
          </a:prstGeom>
        </p:spPr>
        <p:txBody>
          <a:bodyPr wrap="square">
            <a:spAutoFit/>
          </a:bodyPr>
          <a:lstStyle/>
          <a:p>
            <a:pPr algn="ctr"/>
            <a:r>
              <a:rPr lang="en-US" dirty="0" smtClean="0"/>
              <a:t>I am a young adult looking for a summer job.</a:t>
            </a:r>
            <a:endParaRPr lang="en-US" dirty="0"/>
          </a:p>
        </p:txBody>
      </p:sp>
      <p:sp>
        <p:nvSpPr>
          <p:cNvPr id="11" name="Rectangle 10"/>
          <p:cNvSpPr/>
          <p:nvPr/>
        </p:nvSpPr>
        <p:spPr>
          <a:xfrm>
            <a:off x="821214" y="1531217"/>
            <a:ext cx="2990088" cy="646331"/>
          </a:xfrm>
          <a:prstGeom prst="rect">
            <a:avLst/>
          </a:prstGeom>
        </p:spPr>
        <p:txBody>
          <a:bodyPr wrap="square">
            <a:spAutoFit/>
          </a:bodyPr>
          <a:lstStyle/>
          <a:p>
            <a:pPr algn="ctr"/>
            <a:r>
              <a:rPr lang="en-US" dirty="0" smtClean="0"/>
              <a:t>I want to explore career options.</a:t>
            </a:r>
            <a:endParaRPr lang="en-US" dirty="0"/>
          </a:p>
        </p:txBody>
      </p:sp>
      <p:sp>
        <p:nvSpPr>
          <p:cNvPr id="3" name="Slide Number Placeholder 2"/>
          <p:cNvSpPr>
            <a:spLocks noGrp="1"/>
          </p:cNvSpPr>
          <p:nvPr>
            <p:ph type="sldNum" sz="quarter" idx="12"/>
          </p:nvPr>
        </p:nvSpPr>
        <p:spPr>
          <a:xfrm>
            <a:off x="9001125" y="6356350"/>
            <a:ext cx="2743200" cy="365125"/>
          </a:xfrm>
        </p:spPr>
        <p:txBody>
          <a:bodyPr/>
          <a:lstStyle/>
          <a:p>
            <a:fld id="{915C0DE3-EAA1-497B-A4BF-F90F1FE98886}" type="slidenum">
              <a:rPr lang="en-US" smtClean="0"/>
              <a:t>13</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60" y="2398347"/>
            <a:ext cx="2990642" cy="4137252"/>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950" y="2398347"/>
            <a:ext cx="3088291" cy="4142232"/>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135" y="2398347"/>
            <a:ext cx="3472623" cy="4142232"/>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678937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16647"/>
            <a:ext cx="11015870" cy="1325563"/>
          </a:xfrm>
        </p:spPr>
        <p:txBody>
          <a:bodyPr/>
          <a:lstStyle/>
          <a:p>
            <a:r>
              <a:rPr lang="en-US" dirty="0" smtClean="0"/>
              <a:t>3-Step Strategy Example: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48345407"/>
              </p:ext>
            </p:extLst>
          </p:nvPr>
        </p:nvGraphicFramePr>
        <p:xfrm>
          <a:off x="367748" y="1235396"/>
          <a:ext cx="6728791" cy="5455328"/>
        </p:xfrm>
        <a:graphic>
          <a:graphicData uri="http://schemas.openxmlformats.org/drawingml/2006/table">
            <a:tbl>
              <a:tblPr firstRow="1" firstCol="1" bandRow="1">
                <a:tableStyleId>{5940675A-B579-460E-94D1-54222C63F5DA}</a:tableStyleId>
              </a:tblPr>
              <a:tblGrid>
                <a:gridCol w="6728791"/>
              </a:tblGrid>
              <a:tr h="478737">
                <a:tc>
                  <a:txBody>
                    <a:bodyPr/>
                    <a:lstStyle/>
                    <a:p>
                      <a:pPr marL="0" marR="0" algn="ctr">
                        <a:lnSpc>
                          <a:spcPct val="107000"/>
                        </a:lnSpc>
                        <a:spcBef>
                          <a:spcPts val="0"/>
                        </a:spcBef>
                        <a:spcAft>
                          <a:spcPts val="0"/>
                        </a:spcAft>
                      </a:pPr>
                      <a:r>
                        <a:rPr lang="en-US" sz="2000" b="1" dirty="0" smtClean="0">
                          <a:effectLst/>
                        </a:rPr>
                        <a:t>I don’t know what kind of careers</a:t>
                      </a:r>
                      <a:r>
                        <a:rPr lang="en-US" sz="2000" b="1" baseline="0" dirty="0" smtClean="0">
                          <a:effectLst/>
                        </a:rPr>
                        <a:t> are out there. </a:t>
                      </a:r>
                      <a:endParaRPr lang="en-US" sz="2000" b="1" dirty="0" smtClean="0">
                        <a:effectLst/>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29463">
                <a:tc>
                  <a:txBody>
                    <a:bodyPr/>
                    <a:lstStyle/>
                    <a:p>
                      <a:pPr marL="342900" marR="0" indent="-342900">
                        <a:lnSpc>
                          <a:spcPct val="107000"/>
                        </a:lnSpc>
                        <a:spcBef>
                          <a:spcPts val="0"/>
                        </a:spcBef>
                        <a:spcAft>
                          <a:spcPts val="0"/>
                        </a:spcAft>
                        <a:buFont typeface="+mj-lt"/>
                        <a:buAutoNum type="arabicPeriod"/>
                      </a:pPr>
                      <a:r>
                        <a:rPr lang="en-US" sz="1800" baseline="0" dirty="0" smtClean="0">
                          <a:effectLst/>
                          <a:latin typeface="+mn-lt"/>
                          <a:ea typeface="+mn-ea"/>
                          <a:cs typeface="+mn-cs"/>
                        </a:rPr>
                        <a:t>Select the guide that best fits your scenario</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99371">
                <a:tc>
                  <a:txBody>
                    <a:bodyPr/>
                    <a:lstStyle/>
                    <a:p>
                      <a:pPr marL="342900" marR="0" indent="-342900">
                        <a:lnSpc>
                          <a:spcPct val="107000"/>
                        </a:lnSpc>
                        <a:spcBef>
                          <a:spcPts val="0"/>
                        </a:spcBef>
                        <a:spcAft>
                          <a:spcPts val="0"/>
                        </a:spcAft>
                        <a:buFont typeface="+mj-lt"/>
                        <a:buAutoNum type="arabicPeriod" startAt="2"/>
                      </a:pPr>
                      <a:r>
                        <a:rPr lang="en-US" sz="1800" dirty="0" smtClean="0">
                          <a:effectLst/>
                        </a:rPr>
                        <a:t>Print</a:t>
                      </a:r>
                      <a:r>
                        <a:rPr lang="en-US" sz="1800" baseline="0" dirty="0" smtClean="0">
                          <a:effectLst/>
                        </a:rPr>
                        <a:t> the guide and use it as a checklist to keep track of what you’ve done along the way. Illinois workNet and the CIS tools identified in the guide will help you explore your skills and careers that may be a good match for you. </a:t>
                      </a:r>
                    </a:p>
                    <a:p>
                      <a:pPr marL="800100" marR="0" lvl="1" indent="-342900">
                        <a:lnSpc>
                          <a:spcPct val="107000"/>
                        </a:lnSpc>
                        <a:spcBef>
                          <a:spcPts val="0"/>
                        </a:spcBef>
                        <a:spcAft>
                          <a:spcPts val="0"/>
                        </a:spcAft>
                        <a:buFont typeface="Arial" panose="020B0604020202020204" pitchFamily="34" charset="0"/>
                        <a:buChar char="•"/>
                      </a:pPr>
                      <a:r>
                        <a:rPr lang="en-US" sz="1800" baseline="0" dirty="0" smtClean="0">
                          <a:effectLst/>
                        </a:rPr>
                        <a:t>Complete Skills &amp; Interest Surveys</a:t>
                      </a:r>
                    </a:p>
                    <a:p>
                      <a:pPr marL="800100" marR="0" lvl="1" indent="-342900">
                        <a:lnSpc>
                          <a:spcPct val="107000"/>
                        </a:lnSpc>
                        <a:spcBef>
                          <a:spcPts val="0"/>
                        </a:spcBef>
                        <a:spcAft>
                          <a:spcPts val="0"/>
                        </a:spcAft>
                        <a:buFont typeface="Arial" panose="020B0604020202020204" pitchFamily="34" charset="0"/>
                        <a:buChar char="•"/>
                      </a:pPr>
                      <a:r>
                        <a:rPr lang="en-US" sz="1800" baseline="0" dirty="0" smtClean="0">
                          <a:effectLst/>
                        </a:rPr>
                        <a:t>Explore Careers, Wages, and Trends</a:t>
                      </a:r>
                    </a:p>
                    <a:p>
                      <a:pPr marL="800100" marR="0" lvl="1" indent="-342900">
                        <a:lnSpc>
                          <a:spcPct val="107000"/>
                        </a:lnSpc>
                        <a:spcBef>
                          <a:spcPts val="0"/>
                        </a:spcBef>
                        <a:spcAft>
                          <a:spcPts val="0"/>
                        </a:spcAft>
                        <a:buFont typeface="Arial" panose="020B0604020202020204" pitchFamily="34" charset="0"/>
                        <a:buChar char="•"/>
                      </a:pPr>
                      <a:r>
                        <a:rPr lang="en-US" sz="1800" baseline="0" dirty="0" smtClean="0">
                          <a:effectLst/>
                        </a:rPr>
                        <a:t>Search for Training Programs</a:t>
                      </a:r>
                      <a:r>
                        <a:rPr lang="en-US" sz="1800" baseline="0" dirty="0">
                          <a:effectLst/>
                          <a:latin typeface="Calibri" panose="020F0502020204030204" pitchFamily="34" charset="0"/>
                          <a:cs typeface="Times New Roman" panose="02020603050405020304" pitchFamily="18" charset="0"/>
                        </a:rPr>
                        <a:t/>
                      </a:r>
                      <a:br>
                        <a:rPr lang="en-US" sz="1800" baseline="0" dirty="0">
                          <a:effectLst/>
                          <a:latin typeface="Calibri" panose="020F0502020204030204" pitchFamily="34" charset="0"/>
                          <a:cs typeface="Times New Roman" panose="02020603050405020304" pitchFamily="18" charset="0"/>
                        </a:rPr>
                      </a:br>
                      <a:endParaRPr lang="en-US" sz="1800" baseline="0" dirty="0" smtClean="0">
                        <a:effectLst/>
                      </a:endParaRPr>
                    </a:p>
                  </a:txBody>
                  <a:tcPr marL="68580" marR="68580" marT="0" marB="0"/>
                </a:tc>
              </a:tr>
              <a:tr h="1493955">
                <a:tc>
                  <a:txBody>
                    <a:bodyPr/>
                    <a:lstStyle/>
                    <a:p>
                      <a:pPr marL="342900" marR="0" indent="-342900">
                        <a:lnSpc>
                          <a:spcPct val="107000"/>
                        </a:lnSpc>
                        <a:spcBef>
                          <a:spcPts val="0"/>
                        </a:spcBef>
                        <a:spcAft>
                          <a:spcPts val="0"/>
                        </a:spcAft>
                        <a:buFont typeface="+mj-lt"/>
                        <a:buAutoNum type="arabicPeriod" startAt="3"/>
                      </a:pPr>
                      <a:r>
                        <a:rPr lang="en-US" sz="1800" dirty="0" smtClean="0">
                          <a:effectLst/>
                        </a:rPr>
                        <a:t>If you don’t have a home computer, you can </a:t>
                      </a:r>
                      <a:r>
                        <a:rPr lang="en-US" sz="1800" dirty="0" smtClean="0">
                          <a:effectLst/>
                          <a:hlinkClick r:id="rId3"/>
                        </a:rPr>
                        <a:t>visit</a:t>
                      </a:r>
                      <a:r>
                        <a:rPr lang="en-US" sz="1800" baseline="0" dirty="0" smtClean="0">
                          <a:effectLst/>
                          <a:hlinkClick r:id="rId3"/>
                        </a:rPr>
                        <a:t> your local Illinois workNet Center</a:t>
                      </a:r>
                      <a:r>
                        <a:rPr lang="en-US" sz="1800" baseline="0" dirty="0" smtClean="0">
                          <a:effectLst/>
                        </a:rPr>
                        <a:t> for access.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112" y="2099014"/>
            <a:ext cx="533118" cy="53311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319" y="2158959"/>
            <a:ext cx="526439" cy="526439"/>
          </a:xfrm>
          <a:prstGeom prst="rect">
            <a:avLst/>
          </a:prstGeom>
        </p:spPr>
      </p:pic>
      <p:sp>
        <p:nvSpPr>
          <p:cNvPr id="11" name="TextBox 10"/>
          <p:cNvSpPr txBox="1"/>
          <p:nvPr/>
        </p:nvSpPr>
        <p:spPr>
          <a:xfrm>
            <a:off x="1793230" y="2099014"/>
            <a:ext cx="1378089" cy="646331"/>
          </a:xfrm>
          <a:prstGeom prst="rect">
            <a:avLst/>
          </a:prstGeom>
          <a:noFill/>
        </p:spPr>
        <p:txBody>
          <a:bodyPr wrap="square" rtlCol="0">
            <a:spAutoFit/>
          </a:bodyPr>
          <a:lstStyle/>
          <a:p>
            <a:r>
              <a:rPr lang="en-US" i="1" dirty="0" smtClean="0"/>
              <a:t>Minimal Experience</a:t>
            </a:r>
            <a:endParaRPr lang="en-US" i="1" dirty="0"/>
          </a:p>
        </p:txBody>
      </p:sp>
      <p:sp>
        <p:nvSpPr>
          <p:cNvPr id="12" name="TextBox 11"/>
          <p:cNvSpPr txBox="1"/>
          <p:nvPr/>
        </p:nvSpPr>
        <p:spPr>
          <a:xfrm>
            <a:off x="3704437" y="2099014"/>
            <a:ext cx="1378089" cy="646331"/>
          </a:xfrm>
          <a:prstGeom prst="rect">
            <a:avLst/>
          </a:prstGeom>
          <a:noFill/>
        </p:spPr>
        <p:txBody>
          <a:bodyPr wrap="square" rtlCol="0">
            <a:spAutoFit/>
          </a:bodyPr>
          <a:lstStyle/>
          <a:p>
            <a:r>
              <a:rPr lang="en-US" i="1" dirty="0" smtClean="0"/>
              <a:t>Work Experience</a:t>
            </a:r>
            <a:endParaRPr lang="en-US" i="1"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1813" y="925878"/>
            <a:ext cx="4684596" cy="5707497"/>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15C0DE3-EAA1-497B-A4BF-F90F1FE98886}" type="slidenum">
              <a:rPr lang="en-US" smtClean="0"/>
              <a:t>14</a:t>
            </a:fld>
            <a:endParaRPr lang="en-US" dirty="0"/>
          </a:p>
        </p:txBody>
      </p:sp>
      <p:pic>
        <p:nvPicPr>
          <p:cNvPr id="14" name="Picture 13"/>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72849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4449" y="581785"/>
            <a:ext cx="9418378" cy="907141"/>
          </a:xfrm>
        </p:spPr>
        <p:txBody>
          <a:bodyPr>
            <a:normAutofit/>
          </a:bodyPr>
          <a:lstStyle/>
          <a:p>
            <a:r>
              <a:rPr lang="en-US" dirty="0" smtClean="0">
                <a:latin typeface="+mn-lt"/>
              </a:rPr>
              <a:t>Skills &amp; Interests Survey</a:t>
            </a:r>
            <a:endParaRPr lang="en-US" dirty="0">
              <a:latin typeface="+mn-lt"/>
            </a:endParaRPr>
          </a:p>
        </p:txBody>
      </p:sp>
      <p:sp>
        <p:nvSpPr>
          <p:cNvPr id="10" name="Content Placeholder 2"/>
          <p:cNvSpPr>
            <a:spLocks noGrp="1"/>
          </p:cNvSpPr>
          <p:nvPr>
            <p:ph idx="1"/>
          </p:nvPr>
        </p:nvSpPr>
        <p:spPr>
          <a:xfrm>
            <a:off x="364449" y="1488926"/>
            <a:ext cx="11698115" cy="4836718"/>
          </a:xfrm>
        </p:spPr>
        <p:txBody>
          <a:bodyPr>
            <a:normAutofit/>
          </a:bodyPr>
          <a:lstStyle/>
          <a:p>
            <a:pPr marL="514350" indent="-514350">
              <a:buFont typeface="+mj-lt"/>
              <a:buAutoNum type="arabicPeriod"/>
            </a:pPr>
            <a:r>
              <a:rPr lang="en-US" sz="2000" dirty="0" smtClean="0"/>
              <a:t>Explore survey options and why you should use them. </a:t>
            </a:r>
          </a:p>
          <a:p>
            <a:pPr marL="514350" indent="-514350">
              <a:buFont typeface="+mj-lt"/>
              <a:buAutoNum type="arabicPeriod"/>
            </a:pPr>
            <a:r>
              <a:rPr lang="en-US" sz="2000" dirty="0" smtClean="0"/>
              <a:t>From your My Dashboard, select CIS.</a:t>
            </a:r>
          </a:p>
          <a:p>
            <a:pPr marL="514350" indent="-514350">
              <a:buFont typeface="+mj-lt"/>
              <a:buAutoNum type="arabicPeriod"/>
            </a:pPr>
            <a:r>
              <a:rPr lang="en-US" sz="2000" dirty="0" smtClean="0"/>
              <a:t>Complete any/all the surveys you would like to take.</a:t>
            </a:r>
          </a:p>
          <a:p>
            <a:pPr marL="514350" indent="-514350">
              <a:buFont typeface="+mj-lt"/>
              <a:buAutoNum type="arabicPeriod"/>
            </a:pPr>
            <a:r>
              <a:rPr lang="en-US" sz="2000" dirty="0" smtClean="0"/>
              <a:t>Use your results to learn about jobs you may be interested in, a new career field, and more. </a:t>
            </a:r>
          </a:p>
          <a:p>
            <a:pPr marL="514350" indent="-514350">
              <a:buFont typeface="+mj-lt"/>
              <a:buAutoNum type="arabicPeriod"/>
            </a:pPr>
            <a:endParaRPr lang="en-US" sz="2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488" y="3065614"/>
            <a:ext cx="3162300" cy="3667125"/>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787" y="3142648"/>
            <a:ext cx="5315593" cy="3513055"/>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5096788" y="4346532"/>
            <a:ext cx="1136999" cy="951978"/>
          </a:xfrm>
          <a:prstGeom prst="rightArrow">
            <a:avLst/>
          </a:prstGeom>
          <a:solidFill>
            <a:srgbClr val="B74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262" y="1852467"/>
            <a:ext cx="2013998" cy="389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915C0DE3-EAA1-497B-A4BF-F90F1FE98886}" type="slidenum">
              <a:rPr lang="en-US" smtClean="0"/>
              <a:t>15</a:t>
            </a:fld>
            <a:endParaRPr lang="en-US" dirty="0"/>
          </a:p>
        </p:txBody>
      </p:sp>
      <p:pic>
        <p:nvPicPr>
          <p:cNvPr id="11" name="Picture 10"/>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2411027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4449" y="581785"/>
            <a:ext cx="9418378" cy="907141"/>
          </a:xfrm>
        </p:spPr>
        <p:txBody>
          <a:bodyPr>
            <a:normAutofit/>
          </a:bodyPr>
          <a:lstStyle/>
          <a:p>
            <a:r>
              <a:rPr lang="en-US" dirty="0" smtClean="0">
                <a:latin typeface="+mn-lt"/>
              </a:rPr>
              <a:t>Careers, Wages, &amp; Trends</a:t>
            </a:r>
            <a:endParaRPr lang="en-US" dirty="0">
              <a:latin typeface="+mn-lt"/>
            </a:endParaRPr>
          </a:p>
        </p:txBody>
      </p:sp>
      <p:sp>
        <p:nvSpPr>
          <p:cNvPr id="10" name="Content Placeholder 2"/>
          <p:cNvSpPr>
            <a:spLocks noGrp="1"/>
          </p:cNvSpPr>
          <p:nvPr>
            <p:ph idx="1"/>
          </p:nvPr>
        </p:nvSpPr>
        <p:spPr>
          <a:xfrm>
            <a:off x="364449" y="1488926"/>
            <a:ext cx="11594431" cy="4836718"/>
          </a:xfrm>
        </p:spPr>
        <p:txBody>
          <a:bodyPr>
            <a:normAutofit fontScale="92500" lnSpcReduction="10000"/>
          </a:bodyPr>
          <a:lstStyle/>
          <a:p>
            <a:pPr marL="514350" indent="-514350">
              <a:buFont typeface="+mj-lt"/>
              <a:buAutoNum type="arabicPeriod"/>
            </a:pPr>
            <a:r>
              <a:rPr lang="en-US" sz="2000" dirty="0" smtClean="0"/>
              <a:t>Select a Career Pathway</a:t>
            </a:r>
          </a:p>
          <a:p>
            <a:pPr lvl="1"/>
            <a:r>
              <a:rPr lang="en-US" sz="1600" dirty="0" smtClean="0"/>
              <a:t>Icons indicate Illinois Pathways</a:t>
            </a:r>
          </a:p>
          <a:p>
            <a:pPr marL="457200" indent="-457200">
              <a:buFont typeface="+mj-lt"/>
              <a:buAutoNum type="arabicPeriod"/>
            </a:pPr>
            <a:r>
              <a:rPr lang="en-US" sz="2000" dirty="0" smtClean="0"/>
              <a:t>Select a Career Cluster</a:t>
            </a:r>
          </a:p>
          <a:p>
            <a:pPr lvl="1"/>
            <a:r>
              <a:rPr lang="en-US" sz="1600" dirty="0" smtClean="0"/>
              <a:t>Icons indicate Demand Occupations</a:t>
            </a:r>
          </a:p>
          <a:p>
            <a:pPr marL="457200" indent="-457200">
              <a:buFont typeface="+mj-lt"/>
              <a:buAutoNum type="arabicPeriod"/>
            </a:pPr>
            <a:r>
              <a:rPr lang="en-US" sz="2000" dirty="0" smtClean="0"/>
              <a:t>Review: </a:t>
            </a:r>
          </a:p>
          <a:p>
            <a:pPr lvl="1"/>
            <a:r>
              <a:rPr lang="en-US" sz="1600" dirty="0" smtClean="0"/>
              <a:t>Overview</a:t>
            </a:r>
          </a:p>
          <a:p>
            <a:pPr lvl="1"/>
            <a:r>
              <a:rPr lang="en-US" sz="1600" dirty="0" smtClean="0"/>
              <a:t>Employment &amp; Outlook</a:t>
            </a:r>
          </a:p>
          <a:p>
            <a:pPr lvl="1"/>
            <a:r>
              <a:rPr lang="en-US" sz="1600" dirty="0" smtClean="0"/>
              <a:t>Wages &amp; Trends</a:t>
            </a:r>
          </a:p>
          <a:p>
            <a:pPr lvl="1"/>
            <a:r>
              <a:rPr lang="en-US" sz="1600" dirty="0" smtClean="0"/>
              <a:t>Resources</a:t>
            </a:r>
          </a:p>
          <a:p>
            <a:pPr lvl="1"/>
            <a:r>
              <a:rPr lang="en-US" sz="1600" dirty="0" smtClean="0"/>
              <a:t>Interests, Knowledge, Licensing/Certification, </a:t>
            </a:r>
            <a:br>
              <a:rPr lang="en-US" sz="1600" dirty="0" smtClean="0"/>
            </a:br>
            <a:r>
              <a:rPr lang="en-US" sz="1600" dirty="0" smtClean="0"/>
              <a:t>Skills &amp; Abilities</a:t>
            </a:r>
          </a:p>
          <a:p>
            <a:pPr lvl="1"/>
            <a:r>
              <a:rPr lang="en-US" sz="1600" dirty="0" smtClean="0"/>
              <a:t>Training Programs</a:t>
            </a:r>
          </a:p>
          <a:p>
            <a:pPr lvl="1"/>
            <a:r>
              <a:rPr lang="en-US" sz="1600" dirty="0" smtClean="0"/>
              <a:t>Advancement Opportunities</a:t>
            </a:r>
          </a:p>
          <a:p>
            <a:pPr lvl="1"/>
            <a:r>
              <a:rPr lang="en-US" sz="1600" dirty="0" smtClean="0"/>
              <a:t>Hiring Practices</a:t>
            </a:r>
          </a:p>
          <a:p>
            <a:pPr lvl="1"/>
            <a:r>
              <a:rPr lang="en-US" sz="1600" dirty="0" smtClean="0"/>
              <a:t>Search for Jobs</a:t>
            </a:r>
          </a:p>
          <a:p>
            <a:pPr lvl="1"/>
            <a:r>
              <a:rPr lang="en-US" sz="1600" dirty="0" smtClean="0"/>
              <a:t>Physical Demands</a:t>
            </a:r>
          </a:p>
          <a:p>
            <a:pPr lvl="1"/>
            <a:r>
              <a:rPr lang="en-US" sz="1600" dirty="0" smtClean="0"/>
              <a:t>Similar Jobs</a:t>
            </a:r>
          </a:p>
          <a:p>
            <a:pPr lvl="1"/>
            <a:r>
              <a:rPr lang="en-US" sz="1600" dirty="0" smtClean="0"/>
              <a:t>Working Conditions</a:t>
            </a:r>
          </a:p>
          <a:p>
            <a:pPr lvl="1"/>
            <a:endParaRPr lang="en-US" sz="1600" dirty="0" smtClean="0"/>
          </a:p>
          <a:p>
            <a:pPr marL="457200" indent="-457200">
              <a:buFont typeface="+mj-lt"/>
              <a:buAutoNum type="arabicPeriod"/>
            </a:pPr>
            <a:endParaRPr lang="en-US" sz="2000" dirty="0" smtClean="0"/>
          </a:p>
          <a:p>
            <a:pPr marL="514350" indent="-514350">
              <a:buFont typeface="+mj-lt"/>
              <a:buAutoNum type="arabicPeriod"/>
            </a:pPr>
            <a:endParaRPr lang="en-US" sz="2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619" y="2036652"/>
            <a:ext cx="6939419" cy="3920955"/>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915C0DE3-EAA1-497B-A4BF-F90F1FE98886}" type="slidenum">
              <a:rPr lang="en-US" smtClean="0"/>
              <a:t>16</a:t>
            </a:fld>
            <a:endParaRPr lang="en-US" dirty="0"/>
          </a:p>
        </p:txBody>
      </p:sp>
      <p:pic>
        <p:nvPicPr>
          <p:cNvPr id="8" name="Picture 7"/>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1417875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4449" y="581785"/>
            <a:ext cx="9418378" cy="907141"/>
          </a:xfrm>
        </p:spPr>
        <p:txBody>
          <a:bodyPr>
            <a:normAutofit/>
          </a:bodyPr>
          <a:lstStyle/>
          <a:p>
            <a:r>
              <a:rPr lang="en-US" dirty="0" smtClean="0">
                <a:latin typeface="+mn-lt"/>
              </a:rPr>
              <a:t>Training Program Search</a:t>
            </a:r>
            <a:endParaRPr lang="en-US" dirty="0">
              <a:latin typeface="+mn-lt"/>
            </a:endParaRPr>
          </a:p>
        </p:txBody>
      </p:sp>
      <p:sp>
        <p:nvSpPr>
          <p:cNvPr id="10" name="Content Placeholder 2"/>
          <p:cNvSpPr>
            <a:spLocks noGrp="1"/>
          </p:cNvSpPr>
          <p:nvPr>
            <p:ph idx="1"/>
          </p:nvPr>
        </p:nvSpPr>
        <p:spPr>
          <a:xfrm>
            <a:off x="364450" y="1488926"/>
            <a:ext cx="6274346" cy="4836718"/>
          </a:xfrm>
        </p:spPr>
        <p:txBody>
          <a:bodyPr>
            <a:normAutofit/>
          </a:bodyPr>
          <a:lstStyle/>
          <a:p>
            <a:pPr marL="514350" indent="-514350">
              <a:buFont typeface="+mj-lt"/>
              <a:buAutoNum type="arabicPeriod"/>
            </a:pPr>
            <a:r>
              <a:rPr lang="en-US" sz="2000" dirty="0" smtClean="0"/>
              <a:t>Search by Program Keyword, School/Provider and/or City/ZIP. OR</a:t>
            </a:r>
          </a:p>
          <a:p>
            <a:pPr marL="514350" indent="-514350">
              <a:buFont typeface="+mj-lt"/>
              <a:buAutoNum type="arabicPeriod"/>
            </a:pPr>
            <a:r>
              <a:rPr lang="en-US" sz="2000" dirty="0" smtClean="0"/>
              <a:t>Blind search to pull all programs.</a:t>
            </a:r>
          </a:p>
          <a:p>
            <a:pPr marL="514350" indent="-514350">
              <a:buFont typeface="+mj-lt"/>
              <a:buAutoNum type="arabicPeriod"/>
            </a:pPr>
            <a:r>
              <a:rPr lang="en-US" sz="2000" dirty="0" smtClean="0"/>
              <a:t>Select a Program to review:</a:t>
            </a:r>
          </a:p>
          <a:p>
            <a:pPr lvl="1"/>
            <a:r>
              <a:rPr lang="en-US" sz="1600" dirty="0" smtClean="0"/>
              <a:t>Contact Information</a:t>
            </a:r>
          </a:p>
          <a:p>
            <a:pPr lvl="1"/>
            <a:r>
              <a:rPr lang="en-US" sz="1600" dirty="0" smtClean="0"/>
              <a:t>General Program Information</a:t>
            </a:r>
          </a:p>
          <a:p>
            <a:pPr lvl="1"/>
            <a:r>
              <a:rPr lang="en-US" sz="1600" dirty="0" smtClean="0"/>
              <a:t>Student Body</a:t>
            </a:r>
          </a:p>
          <a:p>
            <a:pPr lvl="1"/>
            <a:r>
              <a:rPr lang="en-US" sz="1600" dirty="0" smtClean="0"/>
              <a:t>Costs</a:t>
            </a:r>
          </a:p>
          <a:p>
            <a:pPr lvl="1"/>
            <a:r>
              <a:rPr lang="en-US" sz="1600" dirty="0" smtClean="0"/>
              <a:t>Financial Aid</a:t>
            </a:r>
          </a:p>
          <a:p>
            <a:pPr lvl="1"/>
            <a:r>
              <a:rPr lang="en-US" sz="1600" dirty="0" smtClean="0"/>
              <a:t>Admissions</a:t>
            </a:r>
          </a:p>
          <a:p>
            <a:pPr lvl="1"/>
            <a:r>
              <a:rPr lang="en-US" sz="1600" dirty="0" smtClean="0"/>
              <a:t>Academics</a:t>
            </a:r>
          </a:p>
          <a:p>
            <a:pPr lvl="1"/>
            <a:r>
              <a:rPr lang="en-US" sz="1600" dirty="0" smtClean="0"/>
              <a:t>Sports</a:t>
            </a:r>
          </a:p>
          <a:p>
            <a:pPr lvl="1"/>
            <a:r>
              <a:rPr lang="en-US" sz="1600" dirty="0" smtClean="0"/>
              <a:t>Student Life</a:t>
            </a:r>
          </a:p>
          <a:p>
            <a:pPr lvl="1"/>
            <a:r>
              <a:rPr lang="en-US" sz="1600" dirty="0" smtClean="0"/>
              <a:t>Student Services</a:t>
            </a:r>
          </a:p>
          <a:p>
            <a:pPr lvl="1"/>
            <a:r>
              <a:rPr lang="en-US" sz="1600" dirty="0" smtClean="0"/>
              <a:t>Career Services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54" y="2440486"/>
            <a:ext cx="4669696" cy="4250173"/>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502" y="1094273"/>
            <a:ext cx="5329238" cy="1981200"/>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Bent-Up Arrow 2"/>
          <p:cNvSpPr/>
          <p:nvPr/>
        </p:nvSpPr>
        <p:spPr>
          <a:xfrm rot="16200000" flipH="1">
            <a:off x="9913601" y="2927251"/>
            <a:ext cx="1858028" cy="2179529"/>
          </a:xfrm>
          <a:prstGeom prst="bentUpArrow">
            <a:avLst/>
          </a:prstGeom>
          <a:solidFill>
            <a:srgbClr val="B74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15C0DE3-EAA1-497B-A4BF-F90F1FE98886}" type="slidenum">
              <a:rPr lang="en-US" smtClean="0"/>
              <a:t>17</a:t>
            </a:fld>
            <a:endParaRPr lang="en-US" dirty="0"/>
          </a:p>
        </p:txBody>
      </p:sp>
      <p:pic>
        <p:nvPicPr>
          <p:cNvPr id="11" name="Picture 10"/>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2414616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
        <p:nvSpPr>
          <p:cNvPr id="9" name="Title 1"/>
          <p:cNvSpPr>
            <a:spLocks noGrp="1"/>
          </p:cNvSpPr>
          <p:nvPr>
            <p:ph type="title"/>
          </p:nvPr>
        </p:nvSpPr>
        <p:spPr>
          <a:xfrm>
            <a:off x="364449" y="581785"/>
            <a:ext cx="9418378" cy="907141"/>
          </a:xfrm>
        </p:spPr>
        <p:txBody>
          <a:bodyPr>
            <a:normAutofit/>
          </a:bodyPr>
          <a:lstStyle/>
          <a:p>
            <a:r>
              <a:rPr lang="en-US" dirty="0" smtClean="0">
                <a:latin typeface="+mn-lt"/>
              </a:rPr>
              <a:t>Illinois Pathways</a:t>
            </a:r>
            <a:endParaRPr lang="en-US" dirty="0">
              <a:latin typeface="+mn-lt"/>
            </a:endParaRPr>
          </a:p>
        </p:txBody>
      </p:sp>
      <p:sp>
        <p:nvSpPr>
          <p:cNvPr id="10" name="Content Placeholder 2"/>
          <p:cNvSpPr>
            <a:spLocks noGrp="1"/>
          </p:cNvSpPr>
          <p:nvPr>
            <p:ph idx="1"/>
          </p:nvPr>
        </p:nvSpPr>
        <p:spPr>
          <a:xfrm>
            <a:off x="364450" y="1488926"/>
            <a:ext cx="4038585" cy="4836718"/>
          </a:xfrm>
        </p:spPr>
        <p:txBody>
          <a:bodyPr>
            <a:normAutofit/>
          </a:bodyPr>
          <a:lstStyle/>
          <a:p>
            <a:pPr marL="514350" indent="-514350">
              <a:buFont typeface="+mj-lt"/>
              <a:buAutoNum type="arabicPeriod"/>
            </a:pPr>
            <a:r>
              <a:rPr lang="en-US" sz="2000" dirty="0" smtClean="0"/>
              <a:t>Select one of the 9 Illinois STEM Career Clusters.</a:t>
            </a:r>
          </a:p>
          <a:p>
            <a:pPr lvl="1"/>
            <a:r>
              <a:rPr lang="en-US" sz="1600" dirty="0" smtClean="0"/>
              <a:t>Agriculture, Food, &amp; Natural Resources</a:t>
            </a:r>
          </a:p>
          <a:p>
            <a:pPr lvl="1"/>
            <a:r>
              <a:rPr lang="en-US" sz="1600" dirty="0" smtClean="0"/>
              <a:t>Architecture &amp; Construction</a:t>
            </a:r>
          </a:p>
          <a:p>
            <a:pPr lvl="1"/>
            <a:r>
              <a:rPr lang="en-US" sz="1600" dirty="0" smtClean="0"/>
              <a:t>Energy</a:t>
            </a:r>
          </a:p>
          <a:p>
            <a:pPr lvl="1"/>
            <a:r>
              <a:rPr lang="en-US" sz="1600" dirty="0" smtClean="0"/>
              <a:t>Finance</a:t>
            </a:r>
          </a:p>
          <a:p>
            <a:pPr lvl="1"/>
            <a:r>
              <a:rPr lang="en-US" sz="1600" dirty="0" smtClean="0"/>
              <a:t>Health Science</a:t>
            </a:r>
          </a:p>
          <a:p>
            <a:pPr lvl="1"/>
            <a:r>
              <a:rPr lang="en-US" sz="1600" dirty="0" smtClean="0"/>
              <a:t>Information Technology</a:t>
            </a:r>
          </a:p>
          <a:p>
            <a:pPr lvl="1"/>
            <a:r>
              <a:rPr lang="en-US" sz="1600" dirty="0" smtClean="0"/>
              <a:t>Manufacturing</a:t>
            </a:r>
          </a:p>
          <a:p>
            <a:pPr lvl="1"/>
            <a:r>
              <a:rPr lang="en-US" sz="1600" dirty="0" smtClean="0"/>
              <a:t>Research &amp; Development</a:t>
            </a:r>
          </a:p>
          <a:p>
            <a:pPr lvl="1"/>
            <a:r>
              <a:rPr lang="en-US" sz="1600" dirty="0" smtClean="0"/>
              <a:t>Transportation and Logistics</a:t>
            </a:r>
          </a:p>
          <a:p>
            <a:pPr marL="514350" indent="-514350">
              <a:buFont typeface="+mj-lt"/>
              <a:buAutoNum type="arabicPeriod"/>
            </a:pPr>
            <a:r>
              <a:rPr lang="en-US" sz="2000" dirty="0" smtClean="0"/>
              <a:t>Select a Pathway.</a:t>
            </a:r>
          </a:p>
          <a:p>
            <a:pPr marL="514350" indent="-514350">
              <a:buFont typeface="+mj-lt"/>
              <a:buAutoNum type="arabicPeriod"/>
            </a:pPr>
            <a:r>
              <a:rPr lang="en-US" sz="2000" dirty="0" smtClean="0"/>
              <a:t>Select “View Careers” for LMI Data and Career Information.</a:t>
            </a:r>
            <a:endParaRPr lang="en-US" sz="1600" dirty="0" smtClean="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15C0DE3-EAA1-497B-A4BF-F90F1FE98886}" type="slidenum">
              <a:rPr lang="en-US" smtClean="0"/>
              <a:t>18</a:t>
            </a:fld>
            <a:endParaRPr lang="en-US" dirty="0"/>
          </a:p>
        </p:txBody>
      </p:sp>
      <p:grpSp>
        <p:nvGrpSpPr>
          <p:cNvPr id="18" name="Group 17"/>
          <p:cNvGrpSpPr/>
          <p:nvPr/>
        </p:nvGrpSpPr>
        <p:grpSpPr>
          <a:xfrm>
            <a:off x="4634327" y="585217"/>
            <a:ext cx="7413970" cy="6103816"/>
            <a:chOff x="4634327" y="585217"/>
            <a:chExt cx="7413970" cy="6103816"/>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131" y="585217"/>
              <a:ext cx="5157166" cy="1867731"/>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538" y="2249759"/>
              <a:ext cx="5536510" cy="2500839"/>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4327" y="3967754"/>
              <a:ext cx="4513608" cy="2721279"/>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a:xfrm flipH="1">
              <a:off x="10336698" y="2249759"/>
              <a:ext cx="854764" cy="8015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406887" y="3409122"/>
              <a:ext cx="159026"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9669945" y="5175509"/>
            <a:ext cx="2522055" cy="1319713"/>
            <a:chOff x="9669945" y="5175509"/>
            <a:chExt cx="2522055" cy="1319713"/>
          </a:xfrm>
        </p:grpSpPr>
        <p:sp>
          <p:nvSpPr>
            <p:cNvPr id="19" name="TextBox 18"/>
            <p:cNvSpPr txBox="1"/>
            <p:nvPr/>
          </p:nvSpPr>
          <p:spPr>
            <a:xfrm>
              <a:off x="9669945" y="6125890"/>
              <a:ext cx="2522055" cy="369332"/>
            </a:xfrm>
            <a:prstGeom prst="rect">
              <a:avLst/>
            </a:prstGeom>
            <a:noFill/>
          </p:spPr>
          <p:txBody>
            <a:bodyPr wrap="square" rtlCol="0">
              <a:spAutoFit/>
            </a:bodyPr>
            <a:lstStyle/>
            <a:p>
              <a:r>
                <a:rPr lang="en-US" b="1" dirty="0" smtClean="0">
                  <a:hlinkClick r:id="rId8"/>
                </a:rPr>
                <a:t>www.ilpathways.com</a:t>
              </a:r>
              <a:r>
                <a:rPr lang="en-US" b="1" dirty="0" smtClean="0"/>
                <a:t> </a:t>
              </a:r>
              <a:endParaRPr lang="en-US" b="1" dirty="0"/>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8828" y="5175509"/>
              <a:ext cx="2204287" cy="1005840"/>
            </a:xfrm>
            <a:prstGeom prst="rect">
              <a:avLst/>
            </a:prstGeom>
            <a:effectLst/>
          </p:spPr>
        </p:pic>
      </p:grpSp>
    </p:spTree>
    <p:extLst>
      <p:ext uri="{BB962C8B-B14F-4D97-AF65-F5344CB8AC3E}">
        <p14:creationId xmlns:p14="http://schemas.microsoft.com/office/powerpoint/2010/main" val="2718470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13063"/>
            <a:ext cx="12192000" cy="1115570"/>
          </a:xfrm>
          <a:prstGeom prst="rect">
            <a:avLst/>
          </a:prstGeom>
        </p:spPr>
      </p:pic>
      <p:sp>
        <p:nvSpPr>
          <p:cNvPr id="5" name="Slide Number Placeholder 4"/>
          <p:cNvSpPr>
            <a:spLocks noGrp="1"/>
          </p:cNvSpPr>
          <p:nvPr>
            <p:ph type="sldNum" sz="quarter" idx="12"/>
          </p:nvPr>
        </p:nvSpPr>
        <p:spPr>
          <a:xfrm>
            <a:off x="8934450" y="6311900"/>
            <a:ext cx="2743200" cy="365125"/>
          </a:xfrm>
        </p:spPr>
        <p:txBody>
          <a:bodyPr/>
          <a:lstStyle/>
          <a:p>
            <a:fld id="{915C0DE3-EAA1-497B-A4BF-F90F1FE98886}" type="slidenum">
              <a:rPr lang="en-US" smtClean="0"/>
              <a:t>19</a:t>
            </a:fld>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P:\Graphics Icons and Photos\Photos from Veer and Other Sources\ans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246" y="1423880"/>
            <a:ext cx="6373508" cy="498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3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2242094" y="963265"/>
            <a:ext cx="8090626" cy="963720"/>
          </a:xfrm>
        </p:spPr>
        <p:txBody>
          <a:bodyPr/>
          <a:lstStyle/>
          <a:p>
            <a:pPr marL="0" indent="0">
              <a:buNone/>
            </a:pPr>
            <a:r>
              <a:rPr lang="en-US" dirty="0" smtClean="0"/>
              <a:t>Connect all citizens to resources for achieving career, training, and employment goals.</a:t>
            </a:r>
          </a:p>
          <a:p>
            <a:pPr lvl="1"/>
            <a:endParaRPr lang="en-US" dirty="0"/>
          </a:p>
          <a:p>
            <a:pPr lvl="1"/>
            <a:endParaRPr lang="en-US" dirty="0"/>
          </a:p>
        </p:txBody>
      </p:sp>
      <p:sp>
        <p:nvSpPr>
          <p:cNvPr id="9" name="Title 1"/>
          <p:cNvSpPr txBox="1">
            <a:spLocks/>
          </p:cNvSpPr>
          <p:nvPr/>
        </p:nvSpPr>
        <p:spPr>
          <a:xfrm>
            <a:off x="506911" y="6818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Goal:</a:t>
            </a:r>
            <a:endParaRPr lang="en-US" sz="5400" dirty="0"/>
          </a:p>
        </p:txBody>
      </p:sp>
      <p:pic>
        <p:nvPicPr>
          <p:cNvPr id="12" name="Picture 11"/>
          <p:cNvPicPr>
            <a:picLocks noChangeAspect="1"/>
          </p:cNvPicPr>
          <p:nvPr/>
        </p:nvPicPr>
        <p:blipFill rotWithShape="1">
          <a:blip r:embed="rId3"/>
          <a:srcRect l="4564" t="25909" r="3792" b="20521"/>
          <a:stretch/>
        </p:blipFill>
        <p:spPr>
          <a:xfrm>
            <a:off x="506911" y="2483674"/>
            <a:ext cx="11301943" cy="3060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a:xfrm>
            <a:off x="9065654" y="5662365"/>
            <a:ext cx="2743200" cy="365125"/>
          </a:xfrm>
        </p:spPr>
        <p:txBody>
          <a:bodyPr/>
          <a:lstStyle/>
          <a:p>
            <a:fld id="{915C0DE3-EAA1-497B-A4BF-F90F1FE98886}" type="slidenum">
              <a:rPr lang="en-US" smtClean="0"/>
              <a:t>2</a:t>
            </a:fld>
            <a:endParaRPr lang="en-US"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43" t="20896"/>
          <a:stretch/>
        </p:blipFill>
        <p:spPr bwMode="auto">
          <a:xfrm flipH="1">
            <a:off x="2738" y="-1"/>
            <a:ext cx="12189262" cy="68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87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838200" y="365125"/>
            <a:ext cx="10515600" cy="1325563"/>
          </a:xfrm>
        </p:spPr>
        <p:txBody>
          <a:bodyPr/>
          <a:lstStyle/>
          <a:p>
            <a:r>
              <a:rPr lang="en-US" dirty="0" smtClean="0"/>
              <a:t>Thank You - Contact Us</a:t>
            </a:r>
            <a:endParaRPr lang="en-US" dirty="0"/>
          </a:p>
        </p:txBody>
      </p:sp>
      <p:sp>
        <p:nvSpPr>
          <p:cNvPr id="17" name="Content Placeholder 2"/>
          <p:cNvSpPr>
            <a:spLocks noGrp="1"/>
          </p:cNvSpPr>
          <p:nvPr>
            <p:ph idx="1"/>
          </p:nvPr>
        </p:nvSpPr>
        <p:spPr>
          <a:xfrm>
            <a:off x="838200" y="1825625"/>
            <a:ext cx="4956313" cy="4351338"/>
          </a:xfrm>
        </p:spPr>
        <p:txBody>
          <a:bodyPr>
            <a:normAutofit/>
          </a:bodyPr>
          <a:lstStyle/>
          <a:p>
            <a:pPr marL="0" indent="0">
              <a:buNone/>
            </a:pPr>
            <a:r>
              <a:rPr lang="en-US" b="1" dirty="0" smtClean="0"/>
              <a:t>Illinois workNet</a:t>
            </a:r>
          </a:p>
          <a:p>
            <a:pPr marL="0" indent="0">
              <a:buNone/>
            </a:pPr>
            <a:r>
              <a:rPr lang="en-US" sz="2400" dirty="0" smtClean="0"/>
              <a:t>Visit: </a:t>
            </a:r>
            <a:r>
              <a:rPr lang="en-US" sz="2400" dirty="0" smtClean="0">
                <a:hlinkClick r:id="rId3"/>
              </a:rPr>
              <a:t>www.illinoisworknet.com</a:t>
            </a:r>
            <a:endParaRPr lang="en-US" sz="2400" dirty="0"/>
          </a:p>
          <a:p>
            <a:pPr marL="0" indent="0">
              <a:buNone/>
            </a:pPr>
            <a:r>
              <a:rPr lang="en-US" sz="2400" dirty="0" smtClean="0"/>
              <a:t>Email: </a:t>
            </a:r>
            <a:r>
              <a:rPr lang="en-US" sz="2400" dirty="0" smtClean="0">
                <a:hlinkClick r:id="rId4"/>
              </a:rPr>
              <a:t>info@illinoisworknet.com</a:t>
            </a:r>
            <a:r>
              <a:rPr lang="en-US" sz="2400" dirty="0" smtClean="0"/>
              <a:t> </a:t>
            </a:r>
          </a:p>
          <a:p>
            <a:pPr marL="0" indent="0">
              <a:buNone/>
            </a:pPr>
            <a:r>
              <a:rPr lang="en-US" sz="2400" dirty="0" smtClean="0"/>
              <a:t/>
            </a:r>
            <a:br>
              <a:rPr lang="en-US" sz="2400" dirty="0" smtClean="0"/>
            </a:br>
            <a:r>
              <a:rPr lang="en-US" sz="2400" dirty="0" smtClean="0"/>
              <a:t>Monday – Fridays </a:t>
            </a:r>
          </a:p>
          <a:p>
            <a:pPr marL="0" indent="0">
              <a:buNone/>
            </a:pPr>
            <a:r>
              <a:rPr lang="en-US" sz="2400" dirty="0" smtClean="0"/>
              <a:t>8:00 am – 4:30 PM</a:t>
            </a:r>
          </a:p>
          <a:p>
            <a:pPr marL="0" indent="0">
              <a:buNone/>
            </a:pPr>
            <a:r>
              <a:rPr lang="en-US" sz="2400" dirty="0" smtClean="0"/>
              <a:t>Emails are checked and responded to each business day.</a:t>
            </a:r>
            <a:endParaRPr lang="en-US" sz="2400"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0" y="-13063"/>
            <a:ext cx="12192000" cy="1115570"/>
          </a:xfrm>
          <a:prstGeom prst="rect">
            <a:avLst/>
          </a:prstGeom>
        </p:spPr>
      </p:pic>
      <p:sp>
        <p:nvSpPr>
          <p:cNvPr id="19" name="Slide Number Placeholder 4"/>
          <p:cNvSpPr>
            <a:spLocks noGrp="1"/>
          </p:cNvSpPr>
          <p:nvPr>
            <p:ph type="sldNum" sz="quarter" idx="12"/>
          </p:nvPr>
        </p:nvSpPr>
        <p:spPr>
          <a:xfrm>
            <a:off x="8934450" y="6311900"/>
            <a:ext cx="2743200" cy="365125"/>
          </a:xfrm>
        </p:spPr>
        <p:txBody>
          <a:bodyPr/>
          <a:lstStyle/>
          <a:p>
            <a:fld id="{915C0DE3-EAA1-497B-A4BF-F90F1FE98886}" type="slidenum">
              <a:rPr lang="en-US" smtClean="0"/>
              <a:t>20</a:t>
            </a:fld>
            <a:endParaRPr lang="en-US" dirty="0"/>
          </a:p>
        </p:txBody>
      </p:sp>
      <p:sp>
        <p:nvSpPr>
          <p:cNvPr id="20" name="Content Placeholder 2"/>
          <p:cNvSpPr txBox="1">
            <a:spLocks/>
          </p:cNvSpPr>
          <p:nvPr/>
        </p:nvSpPr>
        <p:spPr>
          <a:xfrm>
            <a:off x="6096000" y="1807154"/>
            <a:ext cx="55453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Illinois Career </a:t>
            </a:r>
            <a:r>
              <a:rPr lang="en-US" sz="2600" b="1" dirty="0" smtClean="0"/>
              <a:t>Information System</a:t>
            </a:r>
            <a:endParaRPr lang="en-US" sz="2600" b="1" dirty="0"/>
          </a:p>
          <a:p>
            <a:pPr marL="0" indent="0">
              <a:buNone/>
            </a:pPr>
            <a:r>
              <a:rPr lang="en-US" sz="2600" dirty="0" smtClean="0"/>
              <a:t>Visit: </a:t>
            </a:r>
            <a:r>
              <a:rPr lang="en-US" sz="2600" dirty="0" smtClean="0">
                <a:hlinkClick r:id="rId6"/>
              </a:rPr>
              <a:t>http://ilcis.intocareers.org</a:t>
            </a:r>
            <a:endParaRPr lang="en-US" sz="2600" dirty="0"/>
          </a:p>
          <a:p>
            <a:pPr marL="0" indent="0">
              <a:buNone/>
            </a:pPr>
            <a:r>
              <a:rPr lang="en-US" sz="2600" dirty="0" smtClean="0"/>
              <a:t>Email: </a:t>
            </a:r>
            <a:r>
              <a:rPr lang="en-US" sz="2600" dirty="0" smtClean="0">
                <a:hlinkClick r:id="rId7"/>
              </a:rPr>
              <a:t>des.cis@illinois.gov</a:t>
            </a:r>
            <a:r>
              <a:rPr lang="en-US" sz="2600" dirty="0" smtClean="0"/>
              <a:t> </a:t>
            </a:r>
          </a:p>
          <a:p>
            <a:pPr marL="0" indent="0">
              <a:buNone/>
            </a:pPr>
            <a:r>
              <a:rPr lang="en-US" sz="2600" dirty="0"/>
              <a:t>Call: </a:t>
            </a:r>
            <a:r>
              <a:rPr lang="en-US" sz="2600" dirty="0" smtClean="0"/>
              <a:t>877-566-6230</a:t>
            </a:r>
            <a:r>
              <a:rPr lang="en-US" sz="2600" dirty="0"/>
              <a:t/>
            </a:r>
            <a:br>
              <a:rPr lang="en-US" sz="2600" dirty="0"/>
            </a:br>
            <a:r>
              <a:rPr lang="en-US" sz="2600" dirty="0" smtClean="0"/>
              <a:t/>
            </a:r>
            <a:br>
              <a:rPr lang="en-US" sz="2600" dirty="0" smtClean="0"/>
            </a:br>
            <a:r>
              <a:rPr lang="en-US" sz="2400" dirty="0" smtClean="0"/>
              <a:t>Monday </a:t>
            </a:r>
            <a:r>
              <a:rPr lang="en-US" sz="2400" dirty="0"/>
              <a:t>– Fridays </a:t>
            </a:r>
          </a:p>
          <a:p>
            <a:pPr marL="0" indent="0">
              <a:buNone/>
            </a:pPr>
            <a:r>
              <a:rPr lang="en-US" sz="2400" dirty="0"/>
              <a:t>8:00 am – </a:t>
            </a:r>
            <a:r>
              <a:rPr lang="en-US" sz="2400" dirty="0" smtClean="0"/>
              <a:t>5:30 </a:t>
            </a:r>
            <a:r>
              <a:rPr lang="en-US" sz="2400" dirty="0"/>
              <a:t>PM</a:t>
            </a:r>
          </a:p>
          <a:p>
            <a:pPr marL="0" indent="0">
              <a:buNone/>
            </a:pPr>
            <a:r>
              <a:rPr lang="en-US" sz="2400" dirty="0"/>
              <a:t>Emails are checked and responded to each business </a:t>
            </a:r>
            <a:r>
              <a:rPr lang="en-US" sz="2400" dirty="0" smtClean="0"/>
              <a:t>day, calls are returned within 24 hours.</a:t>
            </a:r>
            <a:endParaRPr lang="en-US" sz="2400" dirty="0"/>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 y="6184726"/>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400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p:cNvSpPr txBox="1">
            <a:spLocks/>
          </p:cNvSpPr>
          <p:nvPr/>
        </p:nvSpPr>
        <p:spPr>
          <a:xfrm>
            <a:off x="447261" y="670967"/>
            <a:ext cx="110158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CIS – Career Info for All Ages</a:t>
            </a:r>
            <a:endParaRPr lang="en-US" dirty="0"/>
          </a:p>
        </p:txBody>
      </p:sp>
      <p:sp>
        <p:nvSpPr>
          <p:cNvPr id="28" name="Slide Number Placeholder 1"/>
          <p:cNvSpPr>
            <a:spLocks noGrp="1"/>
          </p:cNvSpPr>
          <p:nvPr>
            <p:ph type="sldNum" sz="quarter" idx="12"/>
          </p:nvPr>
        </p:nvSpPr>
        <p:spPr>
          <a:xfrm>
            <a:off x="8610600" y="6356350"/>
            <a:ext cx="2743200" cy="365125"/>
          </a:xfrm>
        </p:spPr>
        <p:txBody>
          <a:bodyPr/>
          <a:lstStyle/>
          <a:p>
            <a:fld id="{915C0DE3-EAA1-497B-A4BF-F90F1FE98886}" type="slidenum">
              <a:rPr lang="en-US" smtClean="0"/>
              <a:t>3</a:t>
            </a:fld>
            <a:endParaRPr lang="en-US" dirty="0"/>
          </a:p>
        </p:txBody>
      </p:sp>
      <p:sp>
        <p:nvSpPr>
          <p:cNvPr id="29" name="Subtitle 2"/>
          <p:cNvSpPr txBox="1">
            <a:spLocks/>
          </p:cNvSpPr>
          <p:nvPr/>
        </p:nvSpPr>
        <p:spPr>
          <a:xfrm>
            <a:off x="631135" y="1753644"/>
            <a:ext cx="4775753" cy="42964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You can find the same, cohesive information any way you access CIS tools, which include: </a:t>
            </a:r>
          </a:p>
          <a:p>
            <a:pPr marL="514350" indent="-514350">
              <a:buFont typeface="+mj-lt"/>
              <a:buAutoNum type="arabicPeriod"/>
            </a:pPr>
            <a:r>
              <a:rPr lang="en-US" dirty="0" smtClean="0"/>
              <a:t>Skill &amp; Interest Surveys</a:t>
            </a:r>
          </a:p>
          <a:p>
            <a:pPr lvl="1"/>
            <a:r>
              <a:rPr lang="en-US" sz="2000" dirty="0" smtClean="0"/>
              <a:t>Interest Profiler</a:t>
            </a:r>
          </a:p>
          <a:p>
            <a:pPr lvl="1"/>
            <a:r>
              <a:rPr lang="en-US" sz="2000" dirty="0" smtClean="0"/>
              <a:t>SKILLS Profiler</a:t>
            </a:r>
          </a:p>
          <a:p>
            <a:pPr lvl="1"/>
            <a:r>
              <a:rPr lang="en-US" sz="2000" dirty="0" smtClean="0"/>
              <a:t>Work Importance Locator</a:t>
            </a:r>
          </a:p>
          <a:p>
            <a:pPr lvl="1"/>
            <a:r>
              <a:rPr lang="en-US" sz="2000" dirty="0" smtClean="0"/>
              <a:t>Career Cluster Inventory</a:t>
            </a:r>
          </a:p>
          <a:p>
            <a:pPr marL="514350" indent="-514350">
              <a:buFont typeface="+mj-lt"/>
              <a:buAutoNum type="arabicPeriod"/>
            </a:pPr>
            <a:r>
              <a:rPr lang="en-US" dirty="0" smtClean="0"/>
              <a:t>Career Exploration</a:t>
            </a:r>
          </a:p>
          <a:p>
            <a:pPr marL="514350" indent="-514350">
              <a:buFont typeface="+mj-lt"/>
              <a:buAutoNum type="arabicPeriod"/>
            </a:pPr>
            <a:r>
              <a:rPr lang="en-US" dirty="0" smtClean="0"/>
              <a:t>Illinois Training Program Search</a:t>
            </a:r>
          </a:p>
          <a:p>
            <a:pPr marL="514350" indent="-514350">
              <a:buFont typeface="+mj-lt"/>
              <a:buAutoNum type="arabicPeriod"/>
            </a:pPr>
            <a:r>
              <a:rPr lang="en-US" dirty="0" smtClean="0"/>
              <a:t>Illinois Pathways – Careers &amp; LMI Data</a:t>
            </a:r>
            <a:endParaRPr lang="en-US" dirty="0"/>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p:nvGrpSpPr>
        <p:grpSpPr>
          <a:xfrm>
            <a:off x="8646423" y="1420419"/>
            <a:ext cx="3338151" cy="2481439"/>
            <a:chOff x="7861231" y="1835489"/>
            <a:chExt cx="3338151" cy="2481439"/>
          </a:xfrm>
          <a:effectLst>
            <a:outerShdw blurRad="50800" dist="38100" dir="2700000" algn="tl" rotWithShape="0">
              <a:prstClr val="black">
                <a:alpha val="40000"/>
              </a:prstClr>
            </a:outerShdw>
          </a:effectLst>
        </p:grpSpPr>
        <p:pic>
          <p:nvPicPr>
            <p:cNvPr id="3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4751"/>
            <a:stretch/>
          </p:blipFill>
          <p:spPr bwMode="auto">
            <a:xfrm>
              <a:off x="7861231" y="2266122"/>
              <a:ext cx="3338151" cy="205080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88" r="-488"/>
            <a:stretch/>
          </p:blipFill>
          <p:spPr bwMode="auto">
            <a:xfrm>
              <a:off x="7861231" y="1835489"/>
              <a:ext cx="3338151" cy="43063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3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888" y="1753644"/>
            <a:ext cx="3131860" cy="3017801"/>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363" y="4899442"/>
            <a:ext cx="3401385" cy="1645475"/>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6" name="TextBox 35"/>
          <p:cNvSpPr txBox="1"/>
          <p:nvPr/>
        </p:nvSpPr>
        <p:spPr>
          <a:xfrm>
            <a:off x="5247861" y="1605918"/>
            <a:ext cx="482848" cy="369332"/>
          </a:xfrm>
          <a:prstGeom prst="rect">
            <a:avLst/>
          </a:prstGeom>
          <a:solidFill>
            <a:schemeClr val="bg1"/>
          </a:solidFill>
          <a:ln>
            <a:solidFill>
              <a:schemeClr val="tx1"/>
            </a:solidFill>
          </a:ln>
        </p:spPr>
        <p:txBody>
          <a:bodyPr wrap="square" rtlCol="0">
            <a:spAutoFit/>
          </a:bodyPr>
          <a:lstStyle/>
          <a:p>
            <a:r>
              <a:rPr lang="en-US" dirty="0" smtClean="0"/>
              <a:t>1.</a:t>
            </a:r>
            <a:endParaRPr lang="en-US" dirty="0"/>
          </a:p>
        </p:txBody>
      </p:sp>
      <p:sp>
        <p:nvSpPr>
          <p:cNvPr id="37" name="TextBox 36"/>
          <p:cNvSpPr txBox="1"/>
          <p:nvPr/>
        </p:nvSpPr>
        <p:spPr>
          <a:xfrm>
            <a:off x="11501726" y="1235753"/>
            <a:ext cx="482848" cy="369332"/>
          </a:xfrm>
          <a:prstGeom prst="rect">
            <a:avLst/>
          </a:prstGeom>
          <a:solidFill>
            <a:schemeClr val="bg1"/>
          </a:solidFill>
          <a:ln>
            <a:solidFill>
              <a:schemeClr val="tx1"/>
            </a:solidFill>
          </a:ln>
        </p:spPr>
        <p:txBody>
          <a:bodyPr wrap="square" rtlCol="0">
            <a:spAutoFit/>
          </a:bodyPr>
          <a:lstStyle/>
          <a:p>
            <a:r>
              <a:rPr lang="en-US" dirty="0" smtClean="0"/>
              <a:t>2. </a:t>
            </a:r>
            <a:endParaRPr lang="en-US" dirty="0"/>
          </a:p>
        </p:txBody>
      </p:sp>
      <p:sp>
        <p:nvSpPr>
          <p:cNvPr id="38" name="TextBox 37"/>
          <p:cNvSpPr txBox="1"/>
          <p:nvPr/>
        </p:nvSpPr>
        <p:spPr>
          <a:xfrm>
            <a:off x="8116764" y="4771445"/>
            <a:ext cx="482848" cy="369332"/>
          </a:xfrm>
          <a:prstGeom prst="rect">
            <a:avLst/>
          </a:prstGeom>
          <a:solidFill>
            <a:schemeClr val="bg1"/>
          </a:solidFill>
          <a:ln>
            <a:solidFill>
              <a:schemeClr val="tx1"/>
            </a:solidFill>
          </a:ln>
        </p:spPr>
        <p:txBody>
          <a:bodyPr wrap="square" rtlCol="0">
            <a:spAutoFit/>
          </a:bodyPr>
          <a:lstStyle/>
          <a:p>
            <a:r>
              <a:rPr lang="en-US" dirty="0" smtClean="0"/>
              <a:t>3. </a:t>
            </a:r>
            <a:endParaRPr lang="en-US" dirty="0"/>
          </a:p>
        </p:txBody>
      </p:sp>
      <p:grpSp>
        <p:nvGrpSpPr>
          <p:cNvPr id="3" name="Group 2"/>
          <p:cNvGrpSpPr/>
          <p:nvPr/>
        </p:nvGrpSpPr>
        <p:grpSpPr>
          <a:xfrm>
            <a:off x="8646423" y="3965277"/>
            <a:ext cx="3490551" cy="2753575"/>
            <a:chOff x="8646423" y="3965277"/>
            <a:chExt cx="3490551" cy="2753575"/>
          </a:xfrm>
        </p:grpSpPr>
        <p:pic>
          <p:nvPicPr>
            <p:cNvPr id="1026" name="Picture 2" descr="image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6423" y="4110187"/>
              <a:ext cx="3448164" cy="2608665"/>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654126" y="3965277"/>
              <a:ext cx="482848" cy="369332"/>
            </a:xfrm>
            <a:prstGeom prst="rect">
              <a:avLst/>
            </a:prstGeom>
            <a:solidFill>
              <a:schemeClr val="bg1"/>
            </a:solidFill>
            <a:ln>
              <a:solidFill>
                <a:schemeClr val="tx1"/>
              </a:solidFill>
            </a:ln>
          </p:spPr>
          <p:txBody>
            <a:bodyPr wrap="square" rtlCol="0">
              <a:spAutoFit/>
            </a:bodyPr>
            <a:lstStyle/>
            <a:p>
              <a:r>
                <a:rPr lang="en-US" dirty="0" smtClean="0"/>
                <a:t>4.</a:t>
              </a:r>
              <a:endParaRPr lang="en-US"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6179" y="6172200"/>
              <a:ext cx="1052378" cy="477078"/>
            </a:xfrm>
            <a:prstGeom prst="rect">
              <a:avLst/>
            </a:prstGeom>
          </p:spPr>
        </p:pic>
      </p:gr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0" y="0"/>
            <a:ext cx="12192000" cy="1207010"/>
          </a:xfrm>
          <a:prstGeom prst="rect">
            <a:avLst/>
          </a:prstGeom>
        </p:spPr>
      </p:pic>
    </p:spTree>
    <p:extLst>
      <p:ext uri="{BB962C8B-B14F-4D97-AF65-F5344CB8AC3E}">
        <p14:creationId xmlns:p14="http://schemas.microsoft.com/office/powerpoint/2010/main" val="3170586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8610600" y="6356350"/>
            <a:ext cx="2743200" cy="365125"/>
          </a:xfrm>
        </p:spPr>
        <p:txBody>
          <a:bodyPr/>
          <a:lstStyle/>
          <a:p>
            <a:fld id="{915C0DE3-EAA1-497B-A4BF-F90F1FE98886}" type="slidenum">
              <a:rPr lang="en-US" smtClean="0"/>
              <a:t>4</a:t>
            </a:fld>
            <a:endParaRPr lang="en-US" dirty="0"/>
          </a:p>
        </p:txBody>
      </p:sp>
      <p:pic>
        <p:nvPicPr>
          <p:cNvPr id="10" name="Picture 2" descr="C:\Users\troy.mcmillan\AppData\Local\Microsoft\Windows\Temporary Internet Files\Content.Outlook\0BA87WWY\IDES_FR_4-CareerInfoSy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911" y="3268968"/>
            <a:ext cx="8376177" cy="21691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447261" y="1738887"/>
            <a:ext cx="107002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0" y="0"/>
            <a:ext cx="12192000" cy="1207010"/>
          </a:xfrm>
          <a:prstGeom prst="rect">
            <a:avLst/>
          </a:prstGeom>
        </p:spPr>
      </p:pic>
      <p:sp>
        <p:nvSpPr>
          <p:cNvPr id="16" name="Title 3"/>
          <p:cNvSpPr txBox="1">
            <a:spLocks/>
          </p:cNvSpPr>
          <p:nvPr/>
        </p:nvSpPr>
        <p:spPr>
          <a:xfrm>
            <a:off x="447261" y="670967"/>
            <a:ext cx="110158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Illinois Career Information System (CIS)</a:t>
            </a:r>
            <a:endParaRPr lang="en-US" dirty="0"/>
          </a:p>
        </p:txBody>
      </p:sp>
      <p:sp>
        <p:nvSpPr>
          <p:cNvPr id="17" name="Subtitle 2"/>
          <p:cNvSpPr txBox="1">
            <a:spLocks/>
          </p:cNvSpPr>
          <p:nvPr/>
        </p:nvSpPr>
        <p:spPr>
          <a:xfrm>
            <a:off x="447260" y="1738886"/>
            <a:ext cx="11357747" cy="11584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direct access to the Illinois Career Information System</a:t>
            </a:r>
            <a:r>
              <a:rPr lang="en-US" sz="2400" i="1" dirty="0"/>
              <a:t> visit</a:t>
            </a:r>
            <a:r>
              <a:rPr lang="en-US" sz="2400" dirty="0"/>
              <a:t> </a:t>
            </a:r>
            <a:r>
              <a:rPr lang="en-US" sz="2400" dirty="0">
                <a:hlinkClick r:id="rId6"/>
              </a:rPr>
              <a:t>http://</a:t>
            </a:r>
            <a:r>
              <a:rPr lang="en-US" sz="2400" dirty="0" smtClean="0">
                <a:hlinkClick r:id="rId6"/>
              </a:rPr>
              <a:t>ilcis.intocareers.org</a:t>
            </a:r>
            <a:r>
              <a:rPr lang="en-US" sz="2400" dirty="0" smtClean="0"/>
              <a:t>.</a:t>
            </a:r>
            <a:endParaRPr lang="en-US" sz="2400" dirty="0"/>
          </a:p>
          <a:p>
            <a:pPr marL="0" indent="0">
              <a:buNone/>
            </a:pPr>
            <a:endParaRPr lang="en-US" sz="2400" i="1" dirty="0" smtClean="0"/>
          </a:p>
          <a:p>
            <a:pPr marL="0" indent="0">
              <a:buNone/>
            </a:pPr>
            <a:r>
              <a:rPr lang="en-US" sz="2400" i="1" dirty="0" smtClean="0"/>
              <a:t>You </a:t>
            </a:r>
            <a:r>
              <a:rPr lang="en-US" sz="2400" i="1" dirty="0"/>
              <a:t>can also call</a:t>
            </a:r>
            <a:r>
              <a:rPr lang="en-US" sz="2400" dirty="0"/>
              <a:t> 877-566-6230 or </a:t>
            </a:r>
            <a:r>
              <a:rPr lang="en-US" sz="2400" i="1" dirty="0"/>
              <a:t>email</a:t>
            </a:r>
            <a:r>
              <a:rPr lang="en-US" sz="2400" dirty="0"/>
              <a:t> for assistance: </a:t>
            </a:r>
            <a:r>
              <a:rPr lang="en-US" sz="2400" dirty="0" smtClean="0">
                <a:hlinkClick r:id="rId7"/>
              </a:rPr>
              <a:t>des.cis@illinois.gov</a:t>
            </a:r>
            <a:r>
              <a:rPr lang="en-US" sz="2400" dirty="0" smtClean="0"/>
              <a:t>/. </a:t>
            </a:r>
            <a:endParaRPr lang="en-US" sz="2400" dirty="0"/>
          </a:p>
        </p:txBody>
      </p:sp>
    </p:spTree>
    <p:extLst>
      <p:ext uri="{BB962C8B-B14F-4D97-AF65-F5344CB8AC3E}">
        <p14:creationId xmlns:p14="http://schemas.microsoft.com/office/powerpoint/2010/main" val="112051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261" y="670967"/>
            <a:ext cx="11015870" cy="1325563"/>
          </a:xfrm>
        </p:spPr>
        <p:txBody>
          <a:bodyPr>
            <a:normAutofit/>
          </a:bodyPr>
          <a:lstStyle/>
          <a:p>
            <a:r>
              <a:rPr lang="en-US" dirty="0"/>
              <a:t>Illinois Career Information System (CIS)</a:t>
            </a:r>
          </a:p>
        </p:txBody>
      </p:sp>
      <p:sp>
        <p:nvSpPr>
          <p:cNvPr id="2" name="Slide Number Placeholder 1"/>
          <p:cNvSpPr>
            <a:spLocks noGrp="1"/>
          </p:cNvSpPr>
          <p:nvPr>
            <p:ph type="sldNum" sz="quarter" idx="12"/>
          </p:nvPr>
        </p:nvSpPr>
        <p:spPr/>
        <p:txBody>
          <a:bodyPr/>
          <a:lstStyle/>
          <a:p>
            <a:fld id="{915C0DE3-EAA1-497B-A4BF-F90F1FE98886}" type="slidenum">
              <a:rPr lang="en-US" smtClean="0"/>
              <a:t>5</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976" y="2513345"/>
            <a:ext cx="4585287" cy="3090672"/>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84306" y="2509653"/>
            <a:ext cx="4855770" cy="3094363"/>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txBox="1">
            <a:spLocks/>
          </p:cNvSpPr>
          <p:nvPr/>
        </p:nvSpPr>
        <p:spPr>
          <a:xfrm>
            <a:off x="525117" y="1721653"/>
            <a:ext cx="10507318" cy="709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You have many options to choose from when you go to the CIS website.</a:t>
            </a:r>
            <a:endParaRPr lang="en-US" sz="24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0" y="0"/>
            <a:ext cx="12192000" cy="1207010"/>
          </a:xfrm>
          <a:prstGeom prst="rect">
            <a:avLst/>
          </a:prstGeom>
        </p:spPr>
      </p:pic>
    </p:spTree>
    <p:extLst>
      <p:ext uri="{BB962C8B-B14F-4D97-AF65-F5344CB8AC3E}">
        <p14:creationId xmlns:p14="http://schemas.microsoft.com/office/powerpoint/2010/main" val="37113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261" y="670967"/>
            <a:ext cx="11015870" cy="1325563"/>
          </a:xfrm>
        </p:spPr>
        <p:txBody>
          <a:bodyPr>
            <a:normAutofit/>
          </a:bodyPr>
          <a:lstStyle/>
          <a:p>
            <a:r>
              <a:rPr lang="en-US" dirty="0" smtClean="0"/>
              <a:t>CIS – Reality Check</a:t>
            </a:r>
            <a:endParaRPr lang="en-US" dirty="0"/>
          </a:p>
        </p:txBody>
      </p:sp>
      <p:sp>
        <p:nvSpPr>
          <p:cNvPr id="2" name="Slide Number Placeholder 1"/>
          <p:cNvSpPr>
            <a:spLocks noGrp="1"/>
          </p:cNvSpPr>
          <p:nvPr>
            <p:ph type="sldNum" sz="quarter" idx="12"/>
          </p:nvPr>
        </p:nvSpPr>
        <p:spPr/>
        <p:txBody>
          <a:bodyPr/>
          <a:lstStyle/>
          <a:p>
            <a:fld id="{915C0DE3-EAA1-497B-A4BF-F90F1FE98886}" type="slidenum">
              <a:rPr lang="en-US" smtClean="0"/>
              <a:t>6</a:t>
            </a:fld>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txBox="1">
            <a:spLocks/>
          </p:cNvSpPr>
          <p:nvPr/>
        </p:nvSpPr>
        <p:spPr>
          <a:xfrm>
            <a:off x="525117" y="1850961"/>
            <a:ext cx="4485294" cy="4123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The Reality Check tool walks you through what it’s like being an adult with bills like housing, food, clothing, transportation, and other items. </a:t>
            </a:r>
          </a:p>
          <a:p>
            <a:pPr marL="0" indent="0">
              <a:buNone/>
            </a:pPr>
            <a:r>
              <a:rPr lang="en-US" sz="2400" dirty="0" smtClean="0"/>
              <a:t>This tool is great to use to find out your cost of living needs before searching for training or a job.</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828" y="1115571"/>
            <a:ext cx="6426095" cy="5582824"/>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0" y="0"/>
            <a:ext cx="12192000" cy="1003610"/>
          </a:xfrm>
          <a:prstGeom prst="rect">
            <a:avLst/>
          </a:prstGeom>
        </p:spPr>
      </p:pic>
    </p:spTree>
    <p:extLst>
      <p:ext uri="{BB962C8B-B14F-4D97-AF65-F5344CB8AC3E}">
        <p14:creationId xmlns:p14="http://schemas.microsoft.com/office/powerpoint/2010/main" val="2088865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261" y="670967"/>
            <a:ext cx="11015870" cy="1325563"/>
          </a:xfrm>
        </p:spPr>
        <p:txBody>
          <a:bodyPr>
            <a:normAutofit/>
          </a:bodyPr>
          <a:lstStyle/>
          <a:p>
            <a:r>
              <a:rPr lang="en-US" dirty="0" smtClean="0"/>
              <a:t>Illinois workNet® Web Portal System</a:t>
            </a:r>
            <a:br>
              <a:rPr lang="en-US" dirty="0" smtClean="0"/>
            </a:br>
            <a:r>
              <a:rPr lang="en-US" dirty="0" smtClean="0"/>
              <a:t>and </a:t>
            </a:r>
            <a:r>
              <a:rPr lang="en-US" dirty="0"/>
              <a:t>j</a:t>
            </a:r>
            <a:r>
              <a:rPr lang="en-US" dirty="0" smtClean="0"/>
              <a:t>obPrep App</a:t>
            </a:r>
            <a:endParaRPr lang="en-US" dirty="0"/>
          </a:p>
        </p:txBody>
      </p:sp>
      <p:sp>
        <p:nvSpPr>
          <p:cNvPr id="5" name="Content Placeholder 4"/>
          <p:cNvSpPr>
            <a:spLocks noGrp="1"/>
          </p:cNvSpPr>
          <p:nvPr>
            <p:ph idx="1"/>
          </p:nvPr>
        </p:nvSpPr>
        <p:spPr>
          <a:xfrm>
            <a:off x="4419601" y="2022710"/>
            <a:ext cx="7368208" cy="2438400"/>
          </a:xfrm>
        </p:spPr>
        <p:txBody>
          <a:bodyPr>
            <a:noAutofit/>
          </a:bodyPr>
          <a:lstStyle/>
          <a:p>
            <a:pPr marL="0" indent="0">
              <a:buNone/>
            </a:pPr>
            <a:r>
              <a:rPr lang="en-US" sz="1800" b="1" dirty="0"/>
              <a:t>Illinois workNet®</a:t>
            </a:r>
            <a:r>
              <a:rPr lang="en-US" sz="1800" dirty="0"/>
              <a:t> is a portal to connect individuals, employers, and education, workforce and community partners to career planning, education and training, and employment resources and tools. </a:t>
            </a:r>
            <a:r>
              <a:rPr lang="en-US" sz="1800" dirty="0" smtClean="0"/>
              <a:t>The </a:t>
            </a:r>
            <a:r>
              <a:rPr lang="en-US" sz="1800" dirty="0"/>
              <a:t>portal connects people to local and statewide in-person and online services.   </a:t>
            </a:r>
          </a:p>
          <a:p>
            <a:r>
              <a:rPr lang="en-US" sz="1800" b="1" dirty="0" smtClean="0"/>
              <a:t>Web </a:t>
            </a:r>
            <a:r>
              <a:rPr lang="en-US" sz="1800" b="1" dirty="0"/>
              <a:t>Portal – </a:t>
            </a:r>
            <a:r>
              <a:rPr lang="en-US" sz="1800" dirty="0">
                <a:hlinkClick r:id="rId3"/>
              </a:rPr>
              <a:t>http://www2.illinoisworknet.com</a:t>
            </a:r>
            <a:endParaRPr lang="en-US" sz="1800" dirty="0"/>
          </a:p>
          <a:p>
            <a:endParaRPr lang="en-US" sz="1800" dirty="0"/>
          </a:p>
          <a:p>
            <a:endParaRPr lang="en-US" sz="1800" dirty="0"/>
          </a:p>
          <a:p>
            <a:endParaRPr lang="en-US" sz="1800" dirty="0"/>
          </a:p>
          <a:p>
            <a:endParaRPr lang="en-US" sz="1800" dirty="0"/>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l="7547" t="15095" r="7076" b="10378"/>
          <a:stretch/>
        </p:blipFill>
        <p:spPr bwMode="auto">
          <a:xfrm>
            <a:off x="1006217" y="2300320"/>
            <a:ext cx="2667948" cy="12048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Content Placeholder 4"/>
          <p:cNvSpPr txBox="1">
            <a:spLocks/>
          </p:cNvSpPr>
          <p:nvPr/>
        </p:nvSpPr>
        <p:spPr>
          <a:xfrm>
            <a:off x="4419601" y="4389480"/>
            <a:ext cx="7199243"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j</a:t>
            </a:r>
            <a:r>
              <a:rPr lang="en-US" sz="1800" b="1" dirty="0" smtClean="0"/>
              <a:t>obPrep </a:t>
            </a:r>
            <a:r>
              <a:rPr lang="en-US" sz="1800" b="1" dirty="0"/>
              <a:t>Mobile </a:t>
            </a:r>
            <a:r>
              <a:rPr lang="en-US" sz="1800" b="1" dirty="0" smtClean="0"/>
              <a:t>App </a:t>
            </a:r>
            <a:r>
              <a:rPr lang="en-US" sz="1800" dirty="0"/>
              <a:t>includes capabilities that assist job seekers with their employment needs, all from the convenience of a smartphone. The free app </a:t>
            </a:r>
            <a:r>
              <a:rPr lang="en-US" sz="1800" dirty="0" smtClean="0"/>
              <a:t>is </a:t>
            </a:r>
            <a:r>
              <a:rPr lang="en-US" sz="1800" dirty="0"/>
              <a:t>available for downloading from iTunes, Google Play and Amazon.   </a:t>
            </a:r>
          </a:p>
          <a:p>
            <a:r>
              <a:rPr lang="en-US" sz="1800" b="1" dirty="0"/>
              <a:t>jobPrep Mobile App – </a:t>
            </a:r>
            <a:r>
              <a:rPr lang="en-US" sz="1800" dirty="0">
                <a:hlinkClick r:id="rId5"/>
              </a:rPr>
              <a:t>http://www.illinoisworknet.com/jobprep</a:t>
            </a:r>
            <a:endParaRPr lang="en-US" sz="1800" dirty="0"/>
          </a:p>
        </p:txBody>
      </p:sp>
      <p:pic>
        <p:nvPicPr>
          <p:cNvPr id="8" name="Picture 7"/>
          <p:cNvPicPr/>
          <p:nvPr/>
        </p:nvPicPr>
        <p:blipFill>
          <a:blip r:embed="rId6">
            <a:extLst>
              <a:ext uri="{28A0092B-C50C-407E-A947-70E740481C1C}">
                <a14:useLocalDpi xmlns:a14="http://schemas.microsoft.com/office/drawing/2010/main" val="0"/>
              </a:ext>
            </a:extLst>
          </a:blip>
          <a:stretch>
            <a:fillRect/>
          </a:stretch>
        </p:blipFill>
        <p:spPr bwMode="auto">
          <a:xfrm>
            <a:off x="1181159" y="4461110"/>
            <a:ext cx="2493006" cy="119104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
        <p:nvSpPr>
          <p:cNvPr id="2" name="Slide Number Placeholder 1"/>
          <p:cNvSpPr>
            <a:spLocks noGrp="1"/>
          </p:cNvSpPr>
          <p:nvPr>
            <p:ph type="sldNum" sz="quarter" idx="12"/>
          </p:nvPr>
        </p:nvSpPr>
        <p:spPr/>
        <p:txBody>
          <a:bodyPr/>
          <a:lstStyle/>
          <a:p>
            <a:fld id="{915C0DE3-EAA1-497B-A4BF-F90F1FE98886}" type="slidenum">
              <a:rPr lang="en-US" smtClean="0"/>
              <a:t>7</a:t>
            </a:fld>
            <a:endParaRPr lang="en-US" dirty="0"/>
          </a:p>
        </p:txBody>
      </p:sp>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960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87626" y="3434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User Guides</a:t>
            </a:r>
            <a:endParaRPr lang="en-US" sz="5400" dirty="0"/>
          </a:p>
        </p:txBody>
      </p:sp>
      <p:sp>
        <p:nvSpPr>
          <p:cNvPr id="16" name="Content Placeholder 2"/>
          <p:cNvSpPr>
            <a:spLocks noGrp="1"/>
          </p:cNvSpPr>
          <p:nvPr>
            <p:ph idx="1"/>
          </p:nvPr>
        </p:nvSpPr>
        <p:spPr>
          <a:xfrm>
            <a:off x="513536" y="1412203"/>
            <a:ext cx="11678464" cy="1223275"/>
          </a:xfrm>
        </p:spPr>
        <p:txBody>
          <a:bodyPr>
            <a:normAutofit/>
          </a:bodyPr>
          <a:lstStyle/>
          <a:p>
            <a:pPr marL="0" indent="0">
              <a:buNone/>
            </a:pPr>
            <a:r>
              <a:rPr lang="en-US" dirty="0" smtClean="0"/>
              <a:t>Mostly one or two page printable PDF documents that provide steps or instructions for getting started. There are some web page guides too.</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872" y="2508261"/>
            <a:ext cx="7838394" cy="3658856"/>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60" t="4416" r="3807"/>
          <a:stretch/>
        </p:blipFill>
        <p:spPr bwMode="auto">
          <a:xfrm>
            <a:off x="826038" y="2503178"/>
            <a:ext cx="2840229" cy="3663939"/>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 y="6172200"/>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15C0DE3-EAA1-497B-A4BF-F90F1FE98886}" type="slidenum">
              <a:rPr lang="en-US" smtClean="0"/>
              <a:t>8</a:t>
            </a:fld>
            <a:endParaRPr lang="en-US" dirty="0"/>
          </a:p>
        </p:txBody>
      </p:sp>
      <p:pic>
        <p:nvPicPr>
          <p:cNvPr id="10" name="Picture 9"/>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Tree>
    <p:extLst>
      <p:ext uri="{BB962C8B-B14F-4D97-AF65-F5344CB8AC3E}">
        <p14:creationId xmlns:p14="http://schemas.microsoft.com/office/powerpoint/2010/main" val="3377506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5" r="2608" b="15146"/>
          <a:stretch/>
        </p:blipFill>
        <p:spPr>
          <a:xfrm rot="10800000">
            <a:off x="2738" y="0"/>
            <a:ext cx="12179317" cy="946605"/>
          </a:xfrm>
          <a:prstGeom prst="rect">
            <a:avLst/>
          </a:prstGeom>
        </p:spPr>
      </p:pic>
      <p:sp>
        <p:nvSpPr>
          <p:cNvPr id="10" name="Content Placeholder 2"/>
          <p:cNvSpPr>
            <a:spLocks noGrp="1"/>
          </p:cNvSpPr>
          <p:nvPr>
            <p:ph idx="1"/>
          </p:nvPr>
        </p:nvSpPr>
        <p:spPr>
          <a:xfrm>
            <a:off x="198797" y="2351892"/>
            <a:ext cx="4591864" cy="4044766"/>
          </a:xfrm>
        </p:spPr>
        <p:txBody>
          <a:bodyPr>
            <a:normAutofit/>
          </a:bodyPr>
          <a:lstStyle/>
          <a:p>
            <a:pPr marL="0" indent="0">
              <a:buNone/>
            </a:pPr>
            <a:r>
              <a:rPr lang="en-US" dirty="0" smtClean="0"/>
              <a:t>From the home page, use the arrows on the left and right and click on the scenario that best fits your needs.</a:t>
            </a:r>
          </a:p>
          <a:p>
            <a:pPr lvl="1"/>
            <a:endParaRPr lang="en-US" dirty="0"/>
          </a:p>
          <a:p>
            <a:pPr lvl="1"/>
            <a:endParaRPr lang="en-US" dirty="0"/>
          </a:p>
        </p:txBody>
      </p:sp>
      <p:sp>
        <p:nvSpPr>
          <p:cNvPr id="9" name="Title 1"/>
          <p:cNvSpPr txBox="1">
            <a:spLocks/>
          </p:cNvSpPr>
          <p:nvPr/>
        </p:nvSpPr>
        <p:spPr>
          <a:xfrm>
            <a:off x="198797" y="826172"/>
            <a:ext cx="487016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Where to </a:t>
            </a:r>
          </a:p>
          <a:p>
            <a:r>
              <a:rPr lang="en-US" sz="5400" dirty="0" smtClean="0"/>
              <a:t>Find User Guides</a:t>
            </a:r>
            <a:endParaRPr lang="en-US" sz="5400" dirty="0"/>
          </a:p>
        </p:txBody>
      </p:sp>
      <p:pic>
        <p:nvPicPr>
          <p:cNvPr id="2" name="Picture 1" descr="Illinois workNet Home - Illinois workNet Welcome Page"/>
          <p:cNvPicPr>
            <a:picLocks noChangeAspect="1"/>
          </p:cNvPicPr>
          <p:nvPr/>
        </p:nvPicPr>
        <p:blipFill rotWithShape="1">
          <a:blip r:embed="rId3">
            <a:extLst>
              <a:ext uri="{28A0092B-C50C-407E-A947-70E740481C1C}">
                <a14:useLocalDpi xmlns:a14="http://schemas.microsoft.com/office/drawing/2010/main" val="0"/>
              </a:ext>
            </a:extLst>
          </a:blip>
          <a:srcRect l="832" t="5507" r="1758"/>
          <a:stretch/>
        </p:blipFill>
        <p:spPr>
          <a:xfrm>
            <a:off x="5068957" y="741299"/>
            <a:ext cx="6361043" cy="5907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 y="6184726"/>
            <a:ext cx="182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915C0DE3-EAA1-497B-A4BF-F90F1FE98886}" type="slidenum">
              <a:rPr lang="en-US" smtClean="0"/>
              <a:t>9</a:t>
            </a:fld>
            <a:endParaRPr lang="en-US" dirty="0"/>
          </a:p>
        </p:txBody>
      </p:sp>
    </p:spTree>
    <p:extLst>
      <p:ext uri="{BB962C8B-B14F-4D97-AF65-F5344CB8AC3E}">
        <p14:creationId xmlns:p14="http://schemas.microsoft.com/office/powerpoint/2010/main" val="1692155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839</Words>
  <Application>Microsoft Office PowerPoint</Application>
  <PresentationFormat>Custom</PresentationFormat>
  <Paragraphs>172</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Illinois Career Information System (CIS)</vt:lpstr>
      <vt:lpstr>CIS – Reality Check</vt:lpstr>
      <vt:lpstr>Illinois workNet® Web Portal System and jobPrep App</vt:lpstr>
      <vt:lpstr>PowerPoint Presentation</vt:lpstr>
      <vt:lpstr>PowerPoint Presentation</vt:lpstr>
      <vt:lpstr>PowerPoint Presentation</vt:lpstr>
      <vt:lpstr>How to Use the Guides</vt:lpstr>
      <vt:lpstr>How to Use the Guides</vt:lpstr>
      <vt:lpstr>Example Scenarios</vt:lpstr>
      <vt:lpstr>3-Step Strategy Example: </vt:lpstr>
      <vt:lpstr>Skills &amp; Interests Survey</vt:lpstr>
      <vt:lpstr>Careers, Wages, &amp; Trends</vt:lpstr>
      <vt:lpstr>Training Program Search</vt:lpstr>
      <vt:lpstr>Illinois Pathways</vt:lpstr>
      <vt:lpstr>Questions?</vt:lpstr>
      <vt:lpstr>Thank You -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workNet Conversion</dc:title>
  <dc:creator>Jeanne Kitchens</dc:creator>
  <cp:lastModifiedBy>Sam Nelson</cp:lastModifiedBy>
  <cp:revision>227</cp:revision>
  <cp:lastPrinted>2015-05-15T16:07:59Z</cp:lastPrinted>
  <dcterms:created xsi:type="dcterms:W3CDTF">2014-10-02T00:06:09Z</dcterms:created>
  <dcterms:modified xsi:type="dcterms:W3CDTF">2015-09-10T15:32:01Z</dcterms:modified>
</cp:coreProperties>
</file>